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73" r:id="rId4"/>
    <p:sldId id="274" r:id="rId5"/>
    <p:sldId id="275" r:id="rId6"/>
    <p:sldId id="276" r:id="rId7"/>
    <p:sldId id="27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DBBBA-C3E1-4978-9F36-C1CEFD801873}" type="datetimeFigureOut">
              <a:rPr lang="sl-SI" smtClean="0"/>
              <a:t>16.09.2021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1724-E9AC-4CB2-93FD-9CF722D24F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14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74688" indent="-257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39813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57325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74838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320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892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464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036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57225" algn="l"/>
                <a:tab pos="1319213" algn="l"/>
                <a:tab pos="1979613" algn="l"/>
                <a:tab pos="2641600" algn="l"/>
              </a:tabLst>
              <a:defRPr/>
            </a:pPr>
            <a:r>
              <a:rPr kumimoji="0" lang="en-GB" altLang="sl-S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Ohranimo lokalnega trgovca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74688" indent="-257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39813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57325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74838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320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892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464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036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57225" algn="l"/>
                <a:tab pos="1319213" algn="l"/>
                <a:tab pos="1979613" algn="l"/>
                <a:tab pos="2641600" algn="l"/>
              </a:tabLst>
              <a:defRPr/>
            </a:pPr>
            <a:fld id="{FEDC536E-8274-4A8A-975A-F9744BAC7945}" type="slidenum">
              <a:rPr kumimoji="0" lang="en-GB" altLang="sl-S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657225" algn="l"/>
                  <a:tab pos="1319213" algn="l"/>
                  <a:tab pos="1979613" algn="l"/>
                  <a:tab pos="2641600" algn="l"/>
                </a:tabLst>
                <a:defRPr/>
              </a:pPr>
              <a:t>1</a:t>
            </a:fld>
            <a:endParaRPr kumimoji="0" lang="en-GB" altLang="sl-SI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5112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75761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značba mesta stranske slik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7172" name="Označba mesta noge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60400" algn="l"/>
                <a:tab pos="1320800" algn="l"/>
                <a:tab pos="1982788" algn="l"/>
                <a:tab pos="2643188" algn="l"/>
              </a:tabLst>
              <a:defRPr/>
            </a:pPr>
            <a:endParaRPr kumimoji="0" lang="sl-SI" altLang="sl-SI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3" name="Označba mesta številke diapozitiva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20800" algn="l"/>
                <a:tab pos="1982788" algn="l"/>
                <a:tab pos="2643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60400" algn="l"/>
                <a:tab pos="1320800" algn="l"/>
                <a:tab pos="1982788" algn="l"/>
                <a:tab pos="2643188" algn="l"/>
              </a:tabLst>
              <a:defRPr/>
            </a:pPr>
            <a:endParaRPr kumimoji="0" lang="en-GB" altLang="sl-SI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0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41" algn="l"/>
                <a:tab pos="1751084" algn="l"/>
                <a:tab pos="2626625" algn="l"/>
              </a:tabLst>
              <a:defRPr/>
            </a:pPr>
            <a:endParaRPr kumimoji="0" lang="en-GB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41" algn="l"/>
                <a:tab pos="1751084" algn="l"/>
                <a:tab pos="2626625" algn="l"/>
                <a:tab pos="3502168" algn="l"/>
              </a:tabLst>
              <a:defRPr/>
            </a:pPr>
            <a:endParaRPr kumimoji="0" lang="en-GB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GB" altLang="sl-SI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7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642" y="273630"/>
            <a:ext cx="10970880" cy="114348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41" algn="l"/>
                <a:tab pos="1751084" algn="l"/>
                <a:tab pos="2626625" algn="l"/>
              </a:tabLst>
              <a:defRPr/>
            </a:pPr>
            <a:endParaRPr kumimoji="0" lang="en-GB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41" algn="l"/>
                <a:tab pos="1751084" algn="l"/>
                <a:tab pos="2626625" algn="l"/>
                <a:tab pos="3502168" algn="l"/>
              </a:tabLst>
              <a:defRPr/>
            </a:pPr>
            <a:endParaRPr kumimoji="0" lang="en-GB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GB" altLang="sl-SI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9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169" y="273629"/>
            <a:ext cx="10970784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169" y="1604329"/>
            <a:ext cx="10970784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outline text format</a:t>
            </a:r>
          </a:p>
          <a:p>
            <a:pPr lvl="1"/>
            <a:r>
              <a:rPr lang="en-GB" altLang="sl-SI" smtClean="0"/>
              <a:t>Second Outline Level</a:t>
            </a:r>
          </a:p>
          <a:p>
            <a:pPr lvl="2"/>
            <a:r>
              <a:rPr lang="en-GB" altLang="sl-SI" smtClean="0"/>
              <a:t>Third Outline Level</a:t>
            </a:r>
          </a:p>
          <a:p>
            <a:pPr lvl="3"/>
            <a:r>
              <a:rPr lang="en-GB" altLang="sl-SI" smtClean="0"/>
              <a:t>Fourth Outline Level</a:t>
            </a:r>
          </a:p>
          <a:p>
            <a:pPr lvl="4"/>
            <a:r>
              <a:rPr lang="en-GB" altLang="sl-SI" smtClean="0"/>
              <a:t>Fifth Outline Level</a:t>
            </a:r>
          </a:p>
          <a:p>
            <a:pPr lvl="4"/>
            <a:r>
              <a:rPr lang="en-GB" altLang="sl-SI" smtClean="0"/>
              <a:t>Sixth Outline Level</a:t>
            </a:r>
          </a:p>
          <a:p>
            <a:pPr lvl="4"/>
            <a:r>
              <a:rPr lang="en-GB" altLang="sl-SI" smtClean="0"/>
              <a:t>Seventh Outline Level</a:t>
            </a:r>
          </a:p>
          <a:p>
            <a:pPr lvl="4"/>
            <a:r>
              <a:rPr lang="en-GB" altLang="sl-SI" smtClean="0"/>
              <a:t>Eighth Outline Level</a:t>
            </a:r>
          </a:p>
          <a:p>
            <a:pPr lvl="4"/>
            <a:r>
              <a:rPr lang="en-GB" altLang="sl-SI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169" y="6247376"/>
            <a:ext cx="2837023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41" algn="l"/>
                <a:tab pos="1751084" algn="l"/>
                <a:tab pos="2626625" algn="l"/>
              </a:tabLst>
              <a:defRPr sz="1693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marL="0" marR="0" lvl="0" indent="0" algn="l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41" algn="l"/>
                <a:tab pos="1751084" algn="l"/>
                <a:tab pos="2626625" algn="l"/>
              </a:tabLst>
              <a:defRPr/>
            </a:pPr>
            <a:endParaRPr kumimoji="0" lang="en-GB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70569" y="6247376"/>
            <a:ext cx="3862384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41" algn="l"/>
                <a:tab pos="1751084" algn="l"/>
                <a:tab pos="2626625" algn="l"/>
                <a:tab pos="3502168" algn="l"/>
              </a:tabLst>
              <a:defRPr sz="1693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marL="0" marR="0" lvl="0" indent="0" algn="ctr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41" algn="l"/>
                <a:tab pos="1751084" algn="l"/>
                <a:tab pos="2626625" algn="l"/>
                <a:tab pos="3502168" algn="l"/>
              </a:tabLst>
              <a:defRPr/>
            </a:pPr>
            <a:endParaRPr kumimoji="0" lang="en-GB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1489" y="6247376"/>
            <a:ext cx="2838464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693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407571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GB" altLang="sl-SI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57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542948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2">
          <a:solidFill>
            <a:srgbClr val="000000"/>
          </a:solidFill>
          <a:latin typeface="+mj-lt"/>
          <a:ea typeface="+mj-ea"/>
          <a:cs typeface="+mj-cs"/>
        </a:defRPr>
      </a:lvl1pPr>
      <a:lvl2pPr algn="ctr" defTabSz="542948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2">
          <a:solidFill>
            <a:srgbClr val="000000"/>
          </a:solidFill>
          <a:latin typeface="Arial" charset="0"/>
          <a:cs typeface="Arial" charset="0"/>
        </a:defRPr>
      </a:lvl2pPr>
      <a:lvl3pPr algn="ctr" defTabSz="542948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2">
          <a:solidFill>
            <a:srgbClr val="000000"/>
          </a:solidFill>
          <a:latin typeface="Arial" charset="0"/>
          <a:cs typeface="Arial" charset="0"/>
        </a:defRPr>
      </a:lvl3pPr>
      <a:lvl4pPr algn="ctr" defTabSz="542948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2">
          <a:solidFill>
            <a:srgbClr val="000000"/>
          </a:solidFill>
          <a:latin typeface="Arial" charset="0"/>
          <a:cs typeface="Arial" charset="0"/>
        </a:defRPr>
      </a:lvl4pPr>
      <a:lvl5pPr algn="ctr" defTabSz="542948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2">
          <a:solidFill>
            <a:srgbClr val="000000"/>
          </a:solidFill>
          <a:latin typeface="Arial" charset="0"/>
          <a:cs typeface="Arial" charset="0"/>
        </a:defRPr>
      </a:lvl5pPr>
      <a:lvl6pPr marL="1858606" indent="-261127" algn="ctr" defTabSz="543374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5322">
          <a:solidFill>
            <a:srgbClr val="000000"/>
          </a:solidFill>
          <a:latin typeface="Arial" charset="0"/>
          <a:cs typeface="Arial" charset="0"/>
        </a:defRPr>
      </a:lvl6pPr>
      <a:lvl7pPr marL="2411580" indent="-261127" algn="ctr" defTabSz="543374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5322">
          <a:solidFill>
            <a:srgbClr val="000000"/>
          </a:solidFill>
          <a:latin typeface="Arial" charset="0"/>
          <a:cs typeface="Arial" charset="0"/>
        </a:defRPr>
      </a:lvl7pPr>
      <a:lvl8pPr marL="2964555" indent="-261127" algn="ctr" defTabSz="543374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5322">
          <a:solidFill>
            <a:srgbClr val="000000"/>
          </a:solidFill>
          <a:latin typeface="Arial" charset="0"/>
          <a:cs typeface="Arial" charset="0"/>
        </a:defRPr>
      </a:lvl8pPr>
      <a:lvl9pPr marL="3517528" indent="-261127" algn="ctr" defTabSz="543374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5322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521345" indent="-390289" algn="l" defTabSz="542948" rtl="0" eaLnBrk="0" fontAlgn="base" hangingPunct="0">
        <a:lnSpc>
          <a:spcPct val="96000"/>
        </a:lnSpc>
        <a:spcBef>
          <a:spcPct val="0"/>
        </a:spcBef>
        <a:spcAft>
          <a:spcPts val="1724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810">
          <a:solidFill>
            <a:srgbClr val="000000"/>
          </a:solidFill>
          <a:latin typeface="+mn-lt"/>
          <a:ea typeface="+mn-ea"/>
          <a:cs typeface="+mn-cs"/>
        </a:defRPr>
      </a:lvl1pPr>
      <a:lvl2pPr marL="1044131" indent="-347084" algn="l" defTabSz="542948" rtl="0" eaLnBrk="0" fontAlgn="base" hangingPunct="0">
        <a:lnSpc>
          <a:spcPct val="96000"/>
        </a:lnSpc>
        <a:spcBef>
          <a:spcPct val="0"/>
        </a:spcBef>
        <a:spcAft>
          <a:spcPts val="1373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3357">
          <a:solidFill>
            <a:srgbClr val="000000"/>
          </a:solidFill>
          <a:latin typeface="+mn-lt"/>
          <a:cs typeface="+mn-cs"/>
        </a:defRPr>
      </a:lvl2pPr>
      <a:lvl3pPr marL="1565476" indent="-260673" algn="l" defTabSz="542948" rtl="0" eaLnBrk="0" fontAlgn="base" hangingPunct="0">
        <a:lnSpc>
          <a:spcPct val="96000"/>
        </a:lnSpc>
        <a:spcBef>
          <a:spcPct val="0"/>
        </a:spcBef>
        <a:spcAft>
          <a:spcPts val="1032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903">
          <a:solidFill>
            <a:srgbClr val="000000"/>
          </a:solidFill>
          <a:latin typeface="+mn-lt"/>
          <a:cs typeface="+mn-cs"/>
        </a:defRPr>
      </a:lvl3pPr>
      <a:lvl4pPr marL="2088261" indent="-260673" algn="l" defTabSz="542948" rtl="0" eaLnBrk="0" fontAlgn="base" hangingPunct="0">
        <a:lnSpc>
          <a:spcPct val="96000"/>
        </a:lnSpc>
        <a:spcBef>
          <a:spcPct val="0"/>
        </a:spcBef>
        <a:spcAft>
          <a:spcPts val="69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>
          <a:solidFill>
            <a:srgbClr val="000000"/>
          </a:solidFill>
          <a:latin typeface="+mn-lt"/>
          <a:cs typeface="+mn-cs"/>
        </a:defRPr>
      </a:lvl4pPr>
      <a:lvl5pPr marL="2611047" indent="-260673" algn="l" defTabSz="542948" rtl="0" eaLnBrk="0" fontAlgn="base" hangingPunct="0">
        <a:lnSpc>
          <a:spcPct val="96000"/>
        </a:lnSpc>
        <a:spcBef>
          <a:spcPct val="0"/>
        </a:spcBef>
        <a:spcAft>
          <a:spcPts val="352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359">
          <a:solidFill>
            <a:srgbClr val="000000"/>
          </a:solidFill>
          <a:latin typeface="+mn-lt"/>
          <a:cs typeface="+mn-cs"/>
        </a:defRPr>
      </a:lvl5pPr>
      <a:lvl6pPr marL="3164239" indent="-261127" algn="l" defTabSz="543374" rtl="0" fontAlgn="base" hangingPunct="0">
        <a:lnSpc>
          <a:spcPct val="96000"/>
        </a:lnSpc>
        <a:spcBef>
          <a:spcPct val="0"/>
        </a:spcBef>
        <a:spcAft>
          <a:spcPts val="348"/>
        </a:spcAft>
        <a:buClr>
          <a:srgbClr val="000000"/>
        </a:buClr>
        <a:buSzPct val="45000"/>
        <a:buFont typeface="Wingdings" pitchFamily="2" charset="2"/>
        <a:buChar char=""/>
        <a:defRPr sz="2419">
          <a:solidFill>
            <a:srgbClr val="000000"/>
          </a:solidFill>
          <a:latin typeface="+mn-lt"/>
          <a:cs typeface="+mn-cs"/>
        </a:defRPr>
      </a:lvl6pPr>
      <a:lvl7pPr marL="3717213" indent="-261127" algn="l" defTabSz="543374" rtl="0" fontAlgn="base" hangingPunct="0">
        <a:lnSpc>
          <a:spcPct val="96000"/>
        </a:lnSpc>
        <a:spcBef>
          <a:spcPct val="0"/>
        </a:spcBef>
        <a:spcAft>
          <a:spcPts val="348"/>
        </a:spcAft>
        <a:buClr>
          <a:srgbClr val="000000"/>
        </a:buClr>
        <a:buSzPct val="45000"/>
        <a:buFont typeface="Wingdings" pitchFamily="2" charset="2"/>
        <a:buChar char=""/>
        <a:defRPr sz="2419">
          <a:solidFill>
            <a:srgbClr val="000000"/>
          </a:solidFill>
          <a:latin typeface="+mn-lt"/>
          <a:cs typeface="+mn-cs"/>
        </a:defRPr>
      </a:lvl7pPr>
      <a:lvl8pPr marL="4270187" indent="-261127" algn="l" defTabSz="543374" rtl="0" fontAlgn="base" hangingPunct="0">
        <a:lnSpc>
          <a:spcPct val="96000"/>
        </a:lnSpc>
        <a:spcBef>
          <a:spcPct val="0"/>
        </a:spcBef>
        <a:spcAft>
          <a:spcPts val="348"/>
        </a:spcAft>
        <a:buClr>
          <a:srgbClr val="000000"/>
        </a:buClr>
        <a:buSzPct val="45000"/>
        <a:buFont typeface="Wingdings" pitchFamily="2" charset="2"/>
        <a:buChar char=""/>
        <a:defRPr sz="2419">
          <a:solidFill>
            <a:srgbClr val="000000"/>
          </a:solidFill>
          <a:latin typeface="+mn-lt"/>
          <a:cs typeface="+mn-cs"/>
        </a:defRPr>
      </a:lvl8pPr>
      <a:lvl9pPr marL="4823161" indent="-261127" algn="l" defTabSz="543374" rtl="0" fontAlgn="base" hangingPunct="0">
        <a:lnSpc>
          <a:spcPct val="96000"/>
        </a:lnSpc>
        <a:spcBef>
          <a:spcPct val="0"/>
        </a:spcBef>
        <a:spcAft>
          <a:spcPts val="348"/>
        </a:spcAft>
        <a:buClr>
          <a:srgbClr val="000000"/>
        </a:buClr>
        <a:buSzPct val="45000"/>
        <a:buFont typeface="Wingdings" pitchFamily="2" charset="2"/>
        <a:buChar char=""/>
        <a:defRPr sz="2419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74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948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921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895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869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843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816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790" algn="l" defTabSz="1105948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82" y="5780706"/>
            <a:ext cx="12163198" cy="587566"/>
          </a:xfrm>
        </p:spPr>
        <p:txBody>
          <a:bodyPr anchor="ctr"/>
          <a:lstStyle/>
          <a:p>
            <a:pPr marL="129616" indent="0" algn="ctr" eaLnBrk="1" hangingPunct="1">
              <a:lnSpc>
                <a:spcPct val="101000"/>
              </a:lnSpc>
              <a:spcAft>
                <a:spcPts val="544"/>
              </a:spcAft>
              <a:buNone/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1814" b="1">
                <a:solidFill>
                  <a:srgbClr val="D20000"/>
                </a:solidFill>
                <a:latin typeface="Calibri" panose="020F0502020204030204" pitchFamily="34" charset="0"/>
              </a:rPr>
              <a:t>Kranj, 2020</a:t>
            </a:r>
          </a:p>
        </p:txBody>
      </p:sp>
      <p:pic>
        <p:nvPicPr>
          <p:cNvPr id="4099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1" y="1860718"/>
            <a:ext cx="12242404" cy="4997193"/>
          </a:xfrm>
          <a:prstGeom prst="rect">
            <a:avLst/>
          </a:prstGeom>
          <a:solidFill>
            <a:srgbClr val="A70331"/>
          </a:solidFill>
          <a:ln>
            <a:noFill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081" y="2056572"/>
            <a:ext cx="12192001" cy="15682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  <a:defRPr/>
            </a:pPr>
            <a:r>
              <a:rPr lang="sl-SI" altLang="sl-SI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EVROPSKI TEDEN MOBILNOSTI</a:t>
            </a:r>
            <a:br>
              <a:rPr lang="sl-SI" altLang="sl-SI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NOVINARSKA KONFERENCA</a:t>
            </a:r>
            <a:endParaRPr lang="sl-SI" alt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7" name="PoljeZBesedilom 4"/>
          <p:cNvSpPr txBox="1">
            <a:spLocks noChangeArrowheads="1"/>
          </p:cNvSpPr>
          <p:nvPr/>
        </p:nvSpPr>
        <p:spPr bwMode="auto">
          <a:xfrm>
            <a:off x="4789818" y="4392436"/>
            <a:ext cx="2939272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07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Kranj, </a:t>
            </a:r>
            <a:r>
              <a:rPr kumimoji="0" lang="sl-SI" altLang="sl-SI" sz="16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16. september 2021</a:t>
            </a:r>
            <a:endParaRPr kumimoji="0" lang="sl-SI" altLang="sl-SI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32" y="569555"/>
            <a:ext cx="1831848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87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/>
          <a:stretch>
            <a:fillRect/>
          </a:stretch>
        </p:blipFill>
        <p:spPr bwMode="auto">
          <a:xfrm>
            <a:off x="3716462" y="872421"/>
            <a:ext cx="3110289" cy="173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Elipsa 37"/>
          <p:cNvSpPr>
            <a:spLocks noChangeArrowheads="1"/>
          </p:cNvSpPr>
          <p:nvPr/>
        </p:nvSpPr>
        <p:spPr bwMode="auto">
          <a:xfrm>
            <a:off x="1979890" y="1147183"/>
            <a:ext cx="1620000" cy="1620000"/>
          </a:xfrm>
          <a:prstGeom prst="ellipse">
            <a:avLst/>
          </a:prstGeom>
          <a:solidFill>
            <a:schemeClr val="bg2">
              <a:alpha val="39999"/>
            </a:schemeClr>
          </a:solidFill>
          <a:ln w="28575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43" name="PoljeZBesedilom 42"/>
          <p:cNvSpPr txBox="1"/>
          <p:nvPr/>
        </p:nvSpPr>
        <p:spPr>
          <a:xfrm>
            <a:off x="1833949" y="1365505"/>
            <a:ext cx="192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LETA 2017 </a:t>
            </a:r>
          </a:p>
          <a:p>
            <a:pPr algn="ctr"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 24 KM KOLESARSKIH POVRŠIN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Elipsa 21"/>
          <p:cNvSpPr>
            <a:spLocks noChangeArrowheads="1"/>
          </p:cNvSpPr>
          <p:nvPr/>
        </p:nvSpPr>
        <p:spPr bwMode="auto">
          <a:xfrm>
            <a:off x="2548764" y="4619454"/>
            <a:ext cx="2160000" cy="2160000"/>
          </a:xfrm>
          <a:prstGeom prst="ellipse">
            <a:avLst/>
          </a:prstGeom>
          <a:solidFill>
            <a:srgbClr val="00B050">
              <a:alpha val="39999"/>
            </a:srgbClr>
          </a:solidFill>
          <a:ln w="28575" algn="ctr">
            <a:solidFill>
              <a:srgbClr val="00B05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65" name="Označba mesta vsebine 1"/>
          <p:cNvSpPr txBox="1">
            <a:spLocks/>
          </p:cNvSpPr>
          <p:nvPr/>
        </p:nvSpPr>
        <p:spPr bwMode="auto">
          <a:xfrm>
            <a:off x="2737671" y="5007491"/>
            <a:ext cx="177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defTabSz="598488">
              <a:lnSpc>
                <a:spcPct val="96000"/>
              </a:lnSpc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0938" indent="-382588" defTabSz="598488">
              <a:lnSpc>
                <a:spcPct val="96000"/>
              </a:lnSpc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25613" indent="-287338" defTabSz="598488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75" indent="-287338" defTabSz="598488">
              <a:lnSpc>
                <a:spcPct val="96000"/>
              </a:lnSpc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78138" indent="-287338" defTabSz="598488">
              <a:lnSpc>
                <a:spcPct val="96000"/>
              </a:lnSpc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353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925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497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069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sl-SI" altLang="sl-SI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KOLESARSKA POVEZAVA KOKRICA–BRDO–PREDOSLJE</a:t>
            </a:r>
            <a:endParaRPr lang="sl-SI" altLang="sl-SI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Elipsa 21"/>
          <p:cNvSpPr>
            <a:spLocks noChangeArrowheads="1"/>
          </p:cNvSpPr>
          <p:nvPr/>
        </p:nvSpPr>
        <p:spPr bwMode="auto">
          <a:xfrm>
            <a:off x="2951621" y="2729542"/>
            <a:ext cx="1800000" cy="1799999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56" name="Elipsa 21"/>
          <p:cNvSpPr>
            <a:spLocks noChangeArrowheads="1"/>
          </p:cNvSpPr>
          <p:nvPr/>
        </p:nvSpPr>
        <p:spPr bwMode="auto">
          <a:xfrm>
            <a:off x="10091277" y="2283296"/>
            <a:ext cx="1849437" cy="1901825"/>
          </a:xfrm>
          <a:prstGeom prst="ellipse">
            <a:avLst/>
          </a:prstGeom>
          <a:solidFill>
            <a:srgbClr val="A70331">
              <a:alpha val="39999"/>
            </a:srgbClr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Elipsa 21"/>
          <p:cNvSpPr>
            <a:spLocks noChangeArrowheads="1"/>
          </p:cNvSpPr>
          <p:nvPr/>
        </p:nvSpPr>
        <p:spPr bwMode="auto">
          <a:xfrm>
            <a:off x="8274192" y="845181"/>
            <a:ext cx="1728000" cy="1728000"/>
          </a:xfrm>
          <a:prstGeom prst="ellipse">
            <a:avLst/>
          </a:prstGeom>
          <a:solidFill>
            <a:srgbClr val="A70331">
              <a:alpha val="39999"/>
            </a:srgbClr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Pravokotnik 62"/>
          <p:cNvSpPr/>
          <p:nvPr/>
        </p:nvSpPr>
        <p:spPr>
          <a:xfrm>
            <a:off x="8275015" y="1092779"/>
            <a:ext cx="17430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16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DOPOLNITEV IN DOGRADITEV 8,8 KM KOLESARSKE INFRASTRUKTURE</a:t>
            </a:r>
            <a:endParaRPr lang="sl-SI" sz="16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9" name="Slika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9" y="2825016"/>
            <a:ext cx="2705922" cy="38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7729" y="289555"/>
            <a:ext cx="11047110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3600" b="1" dirty="0" smtClean="0">
                <a:solidFill>
                  <a:srgbClr val="A70331"/>
                </a:solidFill>
                <a:latin typeface="Calibri" panose="020F0502020204030204" pitchFamily="34" charset="0"/>
              </a:rPr>
              <a:t>KOLESARSKE POVEZAVE</a:t>
            </a:r>
            <a:endParaRPr lang="sl-SI" altLang="sl-SI" sz="36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Raven povezovalnik 11"/>
          <p:cNvCxnSpPr/>
          <p:nvPr/>
        </p:nvCxnSpPr>
        <p:spPr bwMode="auto">
          <a:xfrm flipV="1">
            <a:off x="499249" y="752784"/>
            <a:ext cx="4787646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Elipsa 21"/>
          <p:cNvSpPr>
            <a:spLocks noChangeArrowheads="1"/>
          </p:cNvSpPr>
          <p:nvPr/>
        </p:nvSpPr>
        <p:spPr bwMode="auto">
          <a:xfrm>
            <a:off x="158971" y="888351"/>
            <a:ext cx="1800000" cy="1800000"/>
          </a:xfrm>
          <a:prstGeom prst="ellipse">
            <a:avLst/>
          </a:prstGeom>
          <a:solidFill>
            <a:srgbClr val="A70331">
              <a:alpha val="39999"/>
            </a:srgbClr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Pravokotnik 39"/>
          <p:cNvSpPr/>
          <p:nvPr/>
        </p:nvSpPr>
        <p:spPr>
          <a:xfrm>
            <a:off x="244980" y="1003521"/>
            <a:ext cx="162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TRENUTNO VEČ KOT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60 KM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b="1" kern="0" dirty="0">
                <a:solidFill>
                  <a:schemeClr val="bg1"/>
                </a:solidFill>
                <a:latin typeface="Calibri" panose="020F0502020204030204" pitchFamily="34" charset="0"/>
              </a:rPr>
              <a:t>KOLESARSKIH POVRŠIN</a:t>
            </a:r>
          </a:p>
        </p:txBody>
      </p:sp>
      <p:pic>
        <p:nvPicPr>
          <p:cNvPr id="51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55" y="3436938"/>
            <a:ext cx="53943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Pravokotnik 56"/>
          <p:cNvSpPr/>
          <p:nvPr/>
        </p:nvSpPr>
        <p:spPr>
          <a:xfrm>
            <a:off x="10197639" y="2574919"/>
            <a:ext cx="17430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16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NEPREKINJENA POVEZAVA V DOLŽINI </a:t>
            </a:r>
            <a:r>
              <a:rPr lang="sl-SI" sz="16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cca </a:t>
            </a:r>
            <a:r>
              <a:rPr lang="sl-SI" sz="16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5 KM</a:t>
            </a:r>
          </a:p>
        </p:txBody>
      </p:sp>
      <p:sp>
        <p:nvSpPr>
          <p:cNvPr id="59" name="Označba mesta vsebine 1"/>
          <p:cNvSpPr txBox="1">
            <a:spLocks/>
          </p:cNvSpPr>
          <p:nvPr/>
        </p:nvSpPr>
        <p:spPr>
          <a:xfrm>
            <a:off x="8039628" y="173758"/>
            <a:ext cx="3901086" cy="863955"/>
          </a:xfrm>
          <a:prstGeom prst="rect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sl-SI"/>
            </a:defPPr>
            <a:lvl1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lvl1pPr>
          </a:lstStyle>
          <a:p>
            <a:pPr marL="142875" algn="ctr" defTabSz="598488">
              <a:spcAft>
                <a:spcPts val="1900"/>
              </a:spcAft>
            </a:pPr>
            <a:r>
              <a:rPr lang="sl-S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2020: KONČANA IZGRADNJA KOLESARSKIH POVEZAV 1-6</a:t>
            </a:r>
          </a:p>
        </p:txBody>
      </p:sp>
      <p:sp>
        <p:nvSpPr>
          <p:cNvPr id="68" name="Označba mesta vsebine 1"/>
          <p:cNvSpPr txBox="1">
            <a:spLocks/>
          </p:cNvSpPr>
          <p:nvPr/>
        </p:nvSpPr>
        <p:spPr>
          <a:xfrm>
            <a:off x="6529455" y="2623667"/>
            <a:ext cx="3399549" cy="804054"/>
          </a:xfrm>
          <a:prstGeom prst="rect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sl-SI"/>
            </a:defPPr>
            <a:lvl1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lvl1pPr>
          </a:lstStyle>
          <a:p>
            <a:pPr algn="ctr">
              <a:defRPr/>
            </a:pPr>
            <a:r>
              <a:rPr lang="sl-SI" b="1" kern="0" dirty="0">
                <a:solidFill>
                  <a:schemeClr val="bg1"/>
                </a:solidFill>
                <a:latin typeface="Calibri" panose="020F0502020204030204" pitchFamily="34" charset="0"/>
              </a:rPr>
              <a:t>OZNAČITEV KOLESARSKIH PASOV VODOVODNI </a:t>
            </a: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STOLP–RUPA–KOKRICA–PREDOSLJE 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Pravokotnik 73"/>
          <p:cNvSpPr/>
          <p:nvPr/>
        </p:nvSpPr>
        <p:spPr>
          <a:xfrm>
            <a:off x="2972817" y="3005530"/>
            <a:ext cx="178911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KOLESARSKI PASOVI NA OBMOČJU ZG. BITENJ</a:t>
            </a:r>
            <a:endParaRPr lang="sl-SI" sz="20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8" name="Skupina 77"/>
          <p:cNvGrpSpPr>
            <a:grpSpLocks/>
          </p:cNvGrpSpPr>
          <p:nvPr/>
        </p:nvGrpSpPr>
        <p:grpSpPr bwMode="auto">
          <a:xfrm>
            <a:off x="4059657" y="3698305"/>
            <a:ext cx="2587625" cy="2043584"/>
            <a:chOff x="1611787" y="3322961"/>
            <a:chExt cx="1937027" cy="1631891"/>
          </a:xfrm>
        </p:grpSpPr>
        <p:sp>
          <p:nvSpPr>
            <p:cNvPr id="79" name="Elipsa 21"/>
            <p:cNvSpPr>
              <a:spLocks noChangeArrowheads="1"/>
            </p:cNvSpPr>
            <p:nvPr/>
          </p:nvSpPr>
          <p:spPr bwMode="auto">
            <a:xfrm>
              <a:off x="1940453" y="3322961"/>
              <a:ext cx="1347432" cy="1437378"/>
            </a:xfrm>
            <a:prstGeom prst="ellipse">
              <a:avLst/>
            </a:prstGeom>
            <a:solidFill>
              <a:srgbClr val="E2AC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6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sp>
          <p:nvSpPr>
            <p:cNvPr id="80" name="Označba mesta vsebine 1"/>
            <p:cNvSpPr txBox="1">
              <a:spLocks/>
            </p:cNvSpPr>
            <p:nvPr/>
          </p:nvSpPr>
          <p:spPr bwMode="auto">
            <a:xfrm>
              <a:off x="1611787" y="3732801"/>
              <a:ext cx="1937027" cy="122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574675" indent="-430213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190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 sz="4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150938" indent="-382588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1513"/>
                </a:spcAft>
                <a:buClr>
                  <a:srgbClr val="000000"/>
                </a:buClr>
                <a:buSzPct val="75000"/>
                <a:buFont typeface="Symbol" panose="05050102010706020507" pitchFamily="18" charset="2"/>
                <a:buChar char=""/>
                <a:defRPr sz="3700">
                  <a:solidFill>
                    <a:srgbClr val="000000"/>
                  </a:solidFill>
                  <a:latin typeface="+mn-lt"/>
                  <a:cs typeface="+mn-cs"/>
                </a:defRPr>
              </a:lvl2pPr>
              <a:lvl3pPr marL="1725613" indent="-287338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 sz="3200">
                  <a:solidFill>
                    <a:srgbClr val="000000"/>
                  </a:solidFill>
                  <a:latin typeface="+mn-lt"/>
                  <a:cs typeface="+mn-cs"/>
                </a:defRPr>
              </a:lvl3pPr>
              <a:lvl4pPr marL="2301875" indent="-287338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763"/>
                </a:spcAft>
                <a:buClr>
                  <a:srgbClr val="000000"/>
                </a:buClr>
                <a:buSzPct val="75000"/>
                <a:buFont typeface="Symbol" panose="05050102010706020507" pitchFamily="18" charset="2"/>
                <a:buChar char=""/>
                <a:defRPr sz="2600">
                  <a:solidFill>
                    <a:srgbClr val="000000"/>
                  </a:solidFill>
                  <a:latin typeface="+mn-lt"/>
                  <a:cs typeface="+mn-cs"/>
                </a:defRPr>
              </a:lvl4pPr>
              <a:lvl5pPr marL="2878138" indent="-287338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 sz="2600">
                  <a:solidFill>
                    <a:srgbClr val="000000"/>
                  </a:solidFill>
                  <a:latin typeface="+mn-lt"/>
                  <a:cs typeface="+mn-cs"/>
                </a:defRPr>
              </a:lvl5pPr>
              <a:lvl6pPr marL="3487918" indent="-287838" algn="l" defTabSz="598957" rtl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4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  <a:defRPr sz="2666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4097457" indent="-287838" algn="l" defTabSz="598957" rtl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4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  <a:defRPr sz="2666">
                  <a:solidFill>
                    <a:srgbClr val="000000"/>
                  </a:solidFill>
                  <a:latin typeface="+mn-lt"/>
                  <a:cs typeface="+mn-cs"/>
                </a:defRPr>
              </a:lvl7pPr>
              <a:lvl8pPr marL="4706996" indent="-287838" algn="l" defTabSz="598957" rtl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4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  <a:defRPr sz="2666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5316535" indent="-287838" algn="l" defTabSz="598957" rtl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4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  <a:defRPr sz="2666">
                  <a:solidFill>
                    <a:srgbClr val="000000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endParaRPr lang="sl-SI" sz="1600" b="1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1" name="Pravokotnik 80"/>
          <p:cNvSpPr/>
          <p:nvPr/>
        </p:nvSpPr>
        <p:spPr>
          <a:xfrm>
            <a:off x="4518621" y="4077685"/>
            <a:ext cx="178911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ZARISI MED PRIMSKOVIM IN BRITOFOM</a:t>
            </a:r>
            <a:endParaRPr lang="sl-SI" sz="20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2" name="Skupina 81"/>
          <p:cNvGrpSpPr>
            <a:grpSpLocks/>
          </p:cNvGrpSpPr>
          <p:nvPr/>
        </p:nvGrpSpPr>
        <p:grpSpPr bwMode="auto">
          <a:xfrm>
            <a:off x="4290398" y="5330547"/>
            <a:ext cx="2587625" cy="2043584"/>
            <a:chOff x="1611787" y="3322961"/>
            <a:chExt cx="1937027" cy="1631891"/>
          </a:xfrm>
        </p:grpSpPr>
        <p:sp>
          <p:nvSpPr>
            <p:cNvPr id="83" name="Elipsa 21"/>
            <p:cNvSpPr>
              <a:spLocks noChangeArrowheads="1"/>
            </p:cNvSpPr>
            <p:nvPr/>
          </p:nvSpPr>
          <p:spPr bwMode="auto">
            <a:xfrm>
              <a:off x="1940453" y="3322961"/>
              <a:ext cx="1347432" cy="1437378"/>
            </a:xfrm>
            <a:prstGeom prst="ellipse">
              <a:avLst/>
            </a:prstGeom>
            <a:solidFill>
              <a:srgbClr val="E2AC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6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sp>
          <p:nvSpPr>
            <p:cNvPr id="84" name="Označba mesta vsebine 1"/>
            <p:cNvSpPr txBox="1">
              <a:spLocks/>
            </p:cNvSpPr>
            <p:nvPr/>
          </p:nvSpPr>
          <p:spPr bwMode="auto">
            <a:xfrm>
              <a:off x="1611787" y="3732801"/>
              <a:ext cx="1937027" cy="122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574675" indent="-430213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190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 sz="4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150938" indent="-382588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1513"/>
                </a:spcAft>
                <a:buClr>
                  <a:srgbClr val="000000"/>
                </a:buClr>
                <a:buSzPct val="75000"/>
                <a:buFont typeface="Symbol" panose="05050102010706020507" pitchFamily="18" charset="2"/>
                <a:buChar char=""/>
                <a:defRPr sz="3700">
                  <a:solidFill>
                    <a:srgbClr val="000000"/>
                  </a:solidFill>
                  <a:latin typeface="+mn-lt"/>
                  <a:cs typeface="+mn-cs"/>
                </a:defRPr>
              </a:lvl2pPr>
              <a:lvl3pPr marL="1725613" indent="-287338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 sz="3200">
                  <a:solidFill>
                    <a:srgbClr val="000000"/>
                  </a:solidFill>
                  <a:latin typeface="+mn-lt"/>
                  <a:cs typeface="+mn-cs"/>
                </a:defRPr>
              </a:lvl3pPr>
              <a:lvl4pPr marL="2301875" indent="-287338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763"/>
                </a:spcAft>
                <a:buClr>
                  <a:srgbClr val="000000"/>
                </a:buClr>
                <a:buSzPct val="75000"/>
                <a:buFont typeface="Symbol" panose="05050102010706020507" pitchFamily="18" charset="2"/>
                <a:buChar char=""/>
                <a:defRPr sz="2600">
                  <a:solidFill>
                    <a:srgbClr val="000000"/>
                  </a:solidFill>
                  <a:latin typeface="+mn-lt"/>
                  <a:cs typeface="+mn-cs"/>
                </a:defRPr>
              </a:lvl4pPr>
              <a:lvl5pPr marL="2878138" indent="-287338" algn="l" defTabSz="598488" rtl="0" eaLnBrk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 sz="2600">
                  <a:solidFill>
                    <a:srgbClr val="000000"/>
                  </a:solidFill>
                  <a:latin typeface="+mn-lt"/>
                  <a:cs typeface="+mn-cs"/>
                </a:defRPr>
              </a:lvl5pPr>
              <a:lvl6pPr marL="3487918" indent="-287838" algn="l" defTabSz="598957" rtl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4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  <a:defRPr sz="2666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4097457" indent="-287838" algn="l" defTabSz="598957" rtl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4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  <a:defRPr sz="2666">
                  <a:solidFill>
                    <a:srgbClr val="000000"/>
                  </a:solidFill>
                  <a:latin typeface="+mn-lt"/>
                  <a:cs typeface="+mn-cs"/>
                </a:defRPr>
              </a:lvl7pPr>
              <a:lvl8pPr marL="4706996" indent="-287838" algn="l" defTabSz="598957" rtl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4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  <a:defRPr sz="2666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5316535" indent="-287838" algn="l" defTabSz="598957" rtl="0" fontAlgn="base" hangingPunct="0">
                <a:lnSpc>
                  <a:spcPct val="96000"/>
                </a:lnSpc>
                <a:spcBef>
                  <a:spcPct val="0"/>
                </a:spcBef>
                <a:spcAft>
                  <a:spcPts val="384"/>
                </a:spcAft>
                <a:buClr>
                  <a:srgbClr val="000000"/>
                </a:buClr>
                <a:buSzPct val="45000"/>
                <a:buFont typeface="Wingdings" pitchFamily="2" charset="2"/>
                <a:buChar char=""/>
                <a:defRPr sz="2666">
                  <a:solidFill>
                    <a:srgbClr val="000000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endParaRPr lang="sl-SI" sz="1600" b="1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5" name="Pravokotnik 84"/>
          <p:cNvSpPr/>
          <p:nvPr/>
        </p:nvSpPr>
        <p:spPr>
          <a:xfrm>
            <a:off x="4708328" y="5393063"/>
            <a:ext cx="178911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 NADALJEVANJU OD BRITOFA DO KONCA PREDOSELJ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7729" y="289555"/>
            <a:ext cx="11047110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3600" b="1" dirty="0" smtClean="0">
                <a:solidFill>
                  <a:srgbClr val="A70331"/>
                </a:solidFill>
                <a:latin typeface="Calibri" panose="020F0502020204030204" pitchFamily="34" charset="0"/>
              </a:rPr>
              <a:t>NOVE KOLESARSKE POVEZAVE – načrti </a:t>
            </a:r>
            <a:endParaRPr lang="sl-SI" altLang="sl-SI" sz="36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69" name="Raven povezovalnik 68"/>
          <p:cNvCxnSpPr/>
          <p:nvPr/>
        </p:nvCxnSpPr>
        <p:spPr bwMode="auto">
          <a:xfrm flipV="1">
            <a:off x="499249" y="781396"/>
            <a:ext cx="6026242" cy="24636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Elipsa 21"/>
          <p:cNvSpPr>
            <a:spLocks noChangeArrowheads="1"/>
          </p:cNvSpPr>
          <p:nvPr/>
        </p:nvSpPr>
        <p:spPr bwMode="auto">
          <a:xfrm>
            <a:off x="1615903" y="828870"/>
            <a:ext cx="1800000" cy="180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2875" algn="ctr" defTabSz="598488">
              <a:lnSpc>
                <a:spcPct val="96000"/>
              </a:lnSpc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Pravokotnik 88"/>
          <p:cNvSpPr/>
          <p:nvPr/>
        </p:nvSpPr>
        <p:spPr>
          <a:xfrm>
            <a:off x="1615903" y="1120118"/>
            <a:ext cx="17430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3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2021 in 2022</a:t>
            </a:r>
            <a:endParaRPr lang="sl-SI" sz="3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značba mesta vsebine 1"/>
          <p:cNvSpPr txBox="1">
            <a:spLocks/>
          </p:cNvSpPr>
          <p:nvPr/>
        </p:nvSpPr>
        <p:spPr>
          <a:xfrm>
            <a:off x="186988" y="4745678"/>
            <a:ext cx="5120526" cy="70767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574675" indent="-430213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50938" indent="-38258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+mn-lt"/>
                <a:cs typeface="+mn-cs"/>
              </a:defRPr>
            </a:lvl2pPr>
            <a:lvl3pPr marL="1725613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cs typeface="+mn-cs"/>
              </a:defRPr>
            </a:lvl3pPr>
            <a:lvl4pPr marL="2301875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878138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+mn-lt"/>
                <a:cs typeface="+mn-cs"/>
              </a:defRPr>
            </a:lvl5pPr>
            <a:lvl6pPr marL="3487918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6pPr>
            <a:lvl7pPr marL="4097457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7pPr>
            <a:lvl8pPr marL="4706996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8pPr>
            <a:lvl9pPr marL="5316535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širitev </a:t>
            </a: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ceste proti Mavčičam s kolesarskim </a:t>
            </a:r>
            <a:r>
              <a:rPr lang="sl-S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pasom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Elipsa 21"/>
          <p:cNvSpPr>
            <a:spLocks noChangeArrowheads="1"/>
          </p:cNvSpPr>
          <p:nvPr/>
        </p:nvSpPr>
        <p:spPr bwMode="auto">
          <a:xfrm>
            <a:off x="7786799" y="470777"/>
            <a:ext cx="1800000" cy="180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2875" algn="ctr" defTabSz="598488">
              <a:lnSpc>
                <a:spcPct val="96000"/>
              </a:lnSpc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Pravokotnik 98"/>
          <p:cNvSpPr/>
          <p:nvPr/>
        </p:nvSpPr>
        <p:spPr>
          <a:xfrm>
            <a:off x="7786799" y="916513"/>
            <a:ext cx="1869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28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NADALJNJI NAČRTI</a:t>
            </a:r>
            <a:endParaRPr lang="sl-SI" sz="2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značba mesta vsebine 1"/>
          <p:cNvSpPr txBox="1">
            <a:spLocks/>
          </p:cNvSpPr>
          <p:nvPr/>
        </p:nvSpPr>
        <p:spPr>
          <a:xfrm>
            <a:off x="6193037" y="3630434"/>
            <a:ext cx="5120526" cy="165369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574675" indent="-430213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50938" indent="-38258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+mn-lt"/>
                <a:cs typeface="+mn-cs"/>
              </a:defRPr>
            </a:lvl2pPr>
            <a:lvl3pPr marL="1725613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cs typeface="+mn-cs"/>
              </a:defRPr>
            </a:lvl3pPr>
            <a:lvl4pPr marL="2301875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878138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+mn-lt"/>
                <a:cs typeface="+mn-cs"/>
              </a:defRPr>
            </a:lvl5pPr>
            <a:lvl6pPr marL="3487918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6pPr>
            <a:lvl7pPr marL="4097457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7pPr>
            <a:lvl8pPr marL="4706996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8pPr>
            <a:lvl9pPr marL="5316535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44462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PROJEKTIRANJU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kolesarske povezave do Primskovega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povezava od Jame do Prebačevega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l-SI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ovezava od Primskovega za </a:t>
            </a:r>
            <a:r>
              <a:rPr lang="sl-SI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IBI</a:t>
            </a:r>
            <a:r>
              <a:rPr lang="sl-SI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-jem do športnega centra čez Kokro</a:t>
            </a:r>
          </a:p>
        </p:txBody>
      </p:sp>
      <p:sp>
        <p:nvSpPr>
          <p:cNvPr id="101" name="Označba mesta vsebine 1"/>
          <p:cNvSpPr txBox="1">
            <a:spLocks/>
          </p:cNvSpPr>
          <p:nvPr/>
        </p:nvSpPr>
        <p:spPr>
          <a:xfrm>
            <a:off x="186988" y="2109339"/>
            <a:ext cx="5120526" cy="7478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574675" indent="-430213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50938" indent="-38258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+mn-lt"/>
                <a:cs typeface="+mn-cs"/>
              </a:defRPr>
            </a:lvl2pPr>
            <a:lvl3pPr marL="1725613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cs typeface="+mn-cs"/>
              </a:defRPr>
            </a:lvl3pPr>
            <a:lvl4pPr marL="2301875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878138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+mn-lt"/>
                <a:cs typeface="+mn-cs"/>
              </a:defRPr>
            </a:lvl5pPr>
            <a:lvl6pPr marL="3487918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6pPr>
            <a:lvl7pPr marL="4097457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7pPr>
            <a:lvl8pPr marL="4706996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8pPr>
            <a:lvl9pPr marL="5316535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Železniške postaje Kranj do Koroške ceste z rekonstrukcijo mostu čez </a:t>
            </a:r>
            <a:r>
              <a:rPr lang="sl-S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Označba mesta vsebine 1"/>
          <p:cNvSpPr txBox="1">
            <a:spLocks/>
          </p:cNvSpPr>
          <p:nvPr/>
        </p:nvSpPr>
        <p:spPr>
          <a:xfrm>
            <a:off x="186988" y="2982066"/>
            <a:ext cx="5120526" cy="1638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574675" indent="-430213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50938" indent="-38258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+mn-lt"/>
                <a:cs typeface="+mn-cs"/>
              </a:defRPr>
            </a:lvl2pPr>
            <a:lvl3pPr marL="1725613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cs typeface="+mn-cs"/>
              </a:defRPr>
            </a:lvl3pPr>
            <a:lvl4pPr marL="2301875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878138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+mn-lt"/>
                <a:cs typeface="+mn-cs"/>
              </a:defRPr>
            </a:lvl5pPr>
            <a:lvl6pPr marL="3487918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6pPr>
            <a:lvl7pPr marL="4097457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7pPr>
            <a:lvl8pPr marL="4706996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8pPr>
            <a:lvl9pPr marL="5316535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zadnjem delu Ceste Staneta Žagarja med </a:t>
            </a:r>
            <a:r>
              <a:rPr lang="sl-SI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Oldhamsko</a:t>
            </a: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Koroško cesto ter povezave med Gosposvetsko in Bleiweisovo cesto v okviru Bleiweisovega parka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Označba mesta vsebine 1"/>
          <p:cNvSpPr txBox="1">
            <a:spLocks/>
          </p:cNvSpPr>
          <p:nvPr/>
        </p:nvSpPr>
        <p:spPr>
          <a:xfrm>
            <a:off x="6193037" y="2055860"/>
            <a:ext cx="5120526" cy="14695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574675" indent="-430213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50938" indent="-38258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+mn-lt"/>
                <a:cs typeface="+mn-cs"/>
              </a:defRPr>
            </a:lvl2pPr>
            <a:lvl3pPr marL="1725613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cs typeface="+mn-cs"/>
              </a:defRPr>
            </a:lvl3pPr>
            <a:lvl4pPr marL="2301875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878138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+mn-lt"/>
                <a:cs typeface="+mn-cs"/>
              </a:defRPr>
            </a:lvl5pPr>
            <a:lvl6pPr marL="3487918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6pPr>
            <a:lvl7pPr marL="4097457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7pPr>
            <a:lvl8pPr marL="4706996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8pPr>
            <a:lvl9pPr marL="5316535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44462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KOLESARSKE POVEZAVE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mimo OŠ Jakoba Aljaža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Šuceva</a:t>
            </a: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ulica od Primskovega do </a:t>
            </a:r>
            <a:r>
              <a:rPr lang="sl-SI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starega mestnega jedra </a:t>
            </a: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l-SI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Čebelice ter mimo </a:t>
            </a: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Globusa</a:t>
            </a:r>
          </a:p>
        </p:txBody>
      </p:sp>
      <p:sp>
        <p:nvSpPr>
          <p:cNvPr id="105" name="Označba mesta vsebine 1"/>
          <p:cNvSpPr txBox="1">
            <a:spLocks/>
          </p:cNvSpPr>
          <p:nvPr/>
        </p:nvSpPr>
        <p:spPr>
          <a:xfrm>
            <a:off x="6193037" y="5377074"/>
            <a:ext cx="5120526" cy="1083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574675" indent="-430213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50938" indent="-38258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+mn-lt"/>
                <a:cs typeface="+mn-cs"/>
              </a:defRPr>
            </a:lvl2pPr>
            <a:lvl3pPr marL="1725613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cs typeface="+mn-cs"/>
              </a:defRPr>
            </a:lvl3pPr>
            <a:lvl4pPr marL="2301875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878138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+mn-lt"/>
                <a:cs typeface="+mn-cs"/>
              </a:defRPr>
            </a:lvl5pPr>
            <a:lvl6pPr marL="3487918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6pPr>
            <a:lvl7pPr marL="4097457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7pPr>
            <a:lvl8pPr marL="4706996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8pPr>
            <a:lvl9pPr marL="5316535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44462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mehanizem </a:t>
            </a:r>
            <a:r>
              <a:rPr lang="sl-S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sl-SI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ilj </a:t>
            </a: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kolesarsko povezati tudi podeželska središča </a:t>
            </a:r>
            <a:r>
              <a:rPr lang="sl-SI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občine</a:t>
            </a:r>
            <a:endParaRPr lang="sl-SI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Označba mesta vsebine 1"/>
          <p:cNvSpPr txBox="1">
            <a:spLocks/>
          </p:cNvSpPr>
          <p:nvPr/>
        </p:nvSpPr>
        <p:spPr>
          <a:xfrm>
            <a:off x="186988" y="5578206"/>
            <a:ext cx="5120526" cy="11294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574675" indent="-430213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50938" indent="-38258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+mn-lt"/>
                <a:cs typeface="+mn-cs"/>
              </a:defRPr>
            </a:lvl2pPr>
            <a:lvl3pPr marL="1725613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cs typeface="+mn-cs"/>
              </a:defRPr>
            </a:lvl3pPr>
            <a:lvl4pPr marL="2301875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878138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+mn-lt"/>
                <a:cs typeface="+mn-cs"/>
              </a:defRPr>
            </a:lvl5pPr>
            <a:lvl6pPr marL="3487918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6pPr>
            <a:lvl7pPr marL="4097457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7pPr>
            <a:lvl8pPr marL="4706996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8pPr>
            <a:lvl9pPr marL="5316535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2022 gradnja povezave za kolesarje in pešce od pokopališča do PC Hrastje z nadhodom čez državno cesto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ipsa 21"/>
          <p:cNvSpPr>
            <a:spLocks noChangeArrowheads="1"/>
          </p:cNvSpPr>
          <p:nvPr/>
        </p:nvSpPr>
        <p:spPr bwMode="auto">
          <a:xfrm>
            <a:off x="47052" y="3237112"/>
            <a:ext cx="1800000" cy="1800000"/>
          </a:xfrm>
          <a:prstGeom prst="ellipse">
            <a:avLst/>
          </a:prstGeom>
          <a:solidFill>
            <a:srgbClr val="A70331">
              <a:alpha val="39999"/>
            </a:srgbClr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Pravokotnik 43"/>
          <p:cNvSpPr/>
          <p:nvPr/>
        </p:nvSpPr>
        <p:spPr>
          <a:xfrm>
            <a:off x="133061" y="3487849"/>
            <a:ext cx="162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VPIS V SISTEM ZA IZPOSOJO KOLES ALI SOUPORABO VOZIL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Elipsa 21"/>
          <p:cNvSpPr>
            <a:spLocks noChangeArrowheads="1"/>
          </p:cNvSpPr>
          <p:nvPr/>
        </p:nvSpPr>
        <p:spPr bwMode="auto">
          <a:xfrm>
            <a:off x="10840296" y="2733485"/>
            <a:ext cx="1080000" cy="108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7" name="Pravokotnik 76"/>
          <p:cNvSpPr/>
          <p:nvPr/>
        </p:nvSpPr>
        <p:spPr>
          <a:xfrm>
            <a:off x="10564018" y="2884946"/>
            <a:ext cx="162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 </a:t>
            </a:r>
            <a:endParaRPr lang="pl-PL" sz="800" b="1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TRICIKLA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Elipsa 21"/>
          <p:cNvSpPr>
            <a:spLocks noChangeArrowheads="1"/>
          </p:cNvSpPr>
          <p:nvPr/>
        </p:nvSpPr>
        <p:spPr bwMode="auto">
          <a:xfrm>
            <a:off x="9117958" y="2732749"/>
            <a:ext cx="1800000" cy="1800000"/>
          </a:xfrm>
          <a:prstGeom prst="ellipse">
            <a:avLst/>
          </a:prstGeom>
          <a:solidFill>
            <a:srgbClr val="A70331">
              <a:alpha val="39999"/>
            </a:srgbClr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Pravokotnik 74"/>
          <p:cNvSpPr/>
          <p:nvPr/>
        </p:nvSpPr>
        <p:spPr>
          <a:xfrm>
            <a:off x="9203967" y="2867091"/>
            <a:ext cx="162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MED PANDEMIJO COVIDA-19 ZNIŽALI CENO ZA 50 %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Elipsa 21"/>
          <p:cNvSpPr>
            <a:spLocks noChangeArrowheads="1"/>
          </p:cNvSpPr>
          <p:nvPr/>
        </p:nvSpPr>
        <p:spPr bwMode="auto">
          <a:xfrm>
            <a:off x="7696862" y="2710727"/>
            <a:ext cx="1620000" cy="162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3" name="Pravokotnik 72"/>
          <p:cNvSpPr/>
          <p:nvPr/>
        </p:nvSpPr>
        <p:spPr>
          <a:xfrm>
            <a:off x="7696862" y="2938889"/>
            <a:ext cx="162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 LETU 2021 UPORABA ZA 100 % VIŠJA KOT 2020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Elipsa 21"/>
          <p:cNvSpPr>
            <a:spLocks noChangeArrowheads="1"/>
          </p:cNvSpPr>
          <p:nvPr/>
        </p:nvSpPr>
        <p:spPr bwMode="auto">
          <a:xfrm>
            <a:off x="4264791" y="2427174"/>
            <a:ext cx="1800000" cy="1800000"/>
          </a:xfrm>
          <a:prstGeom prst="ellipse">
            <a:avLst/>
          </a:prstGeom>
          <a:solidFill>
            <a:srgbClr val="A70331">
              <a:alpha val="39999"/>
            </a:srgbClr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Elipsa 21"/>
          <p:cNvSpPr>
            <a:spLocks noChangeArrowheads="1"/>
          </p:cNvSpPr>
          <p:nvPr/>
        </p:nvSpPr>
        <p:spPr bwMode="auto">
          <a:xfrm>
            <a:off x="47053" y="5058001"/>
            <a:ext cx="1800000" cy="1799999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49" name="Pravokotnik 48"/>
          <p:cNvSpPr/>
          <p:nvPr/>
        </p:nvSpPr>
        <p:spPr>
          <a:xfrm>
            <a:off x="-100321" y="5494244"/>
            <a:ext cx="2094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HITRA POPRAVLJALNICA KOLES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0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5" y="828630"/>
            <a:ext cx="4102939" cy="27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Elipsa 21"/>
          <p:cNvSpPr>
            <a:spLocks noChangeArrowheads="1"/>
          </p:cNvSpPr>
          <p:nvPr/>
        </p:nvSpPr>
        <p:spPr bwMode="auto">
          <a:xfrm>
            <a:off x="5909523" y="827717"/>
            <a:ext cx="2052000" cy="2052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5" name="Označba mesta vsebine 1"/>
          <p:cNvSpPr txBox="1">
            <a:spLocks/>
          </p:cNvSpPr>
          <p:nvPr/>
        </p:nvSpPr>
        <p:spPr bwMode="auto">
          <a:xfrm>
            <a:off x="5936495" y="1118416"/>
            <a:ext cx="188747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defTabSz="598488">
              <a:lnSpc>
                <a:spcPct val="96000"/>
              </a:lnSpc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0938" indent="-382588" defTabSz="598488">
              <a:lnSpc>
                <a:spcPct val="96000"/>
              </a:lnSpc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25613" indent="-287338" defTabSz="598488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75" indent="-287338" defTabSz="598488">
              <a:lnSpc>
                <a:spcPct val="96000"/>
              </a:lnSpc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78138" indent="-287338" defTabSz="598488">
              <a:lnSpc>
                <a:spcPct val="96000"/>
              </a:lnSpc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353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925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497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069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NAJVEČJI ELEKTRIFICIRAN SISTEM IZPOSOJE KOLES V SLOVENIJI</a:t>
            </a:r>
            <a:endParaRPr lang="sl-SI" altLang="sl-SI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965" y="270387"/>
            <a:ext cx="5344218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2800" b="1" dirty="0" smtClean="0">
                <a:solidFill>
                  <a:srgbClr val="A70331"/>
                </a:solidFill>
                <a:latin typeface="Calibri" panose="020F0502020204030204" pitchFamily="34" charset="0"/>
              </a:rPr>
              <a:t>CENTER TRAJNOSTNE MOBILNOSTI</a:t>
            </a:r>
            <a:endParaRPr lang="sl-SI" altLang="sl-SI" sz="28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42" name="Raven povezovalnik 41"/>
          <p:cNvCxnSpPr/>
          <p:nvPr/>
        </p:nvCxnSpPr>
        <p:spPr bwMode="auto">
          <a:xfrm>
            <a:off x="190966" y="746088"/>
            <a:ext cx="5220619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Pravokotnik 61"/>
          <p:cNvSpPr/>
          <p:nvPr/>
        </p:nvSpPr>
        <p:spPr>
          <a:xfrm>
            <a:off x="4341781" y="2561533"/>
            <a:ext cx="162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OSNOVNA BREZPLAČNA POMOČ ZA MANJŠA POPRAVILA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887199" y="265506"/>
            <a:ext cx="2471845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2800" b="1" dirty="0" err="1">
                <a:solidFill>
                  <a:srgbClr val="A70331"/>
                </a:solidFill>
                <a:latin typeface="Calibri" panose="020F0502020204030204" pitchFamily="34" charset="0"/>
              </a:rPr>
              <a:t>KRsKOLESOM</a:t>
            </a:r>
            <a:endParaRPr lang="sl-SI" altLang="sl-SI" sz="28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64" name="Raven povezovalnik 63"/>
          <p:cNvCxnSpPr/>
          <p:nvPr/>
        </p:nvCxnSpPr>
        <p:spPr bwMode="auto">
          <a:xfrm flipV="1">
            <a:off x="5769481" y="763641"/>
            <a:ext cx="2507951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6" name="Slika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35" y="184973"/>
            <a:ext cx="3922420" cy="2614947"/>
          </a:xfrm>
          <a:prstGeom prst="rect">
            <a:avLst/>
          </a:prstGeom>
        </p:spPr>
      </p:pic>
      <p:sp>
        <p:nvSpPr>
          <p:cNvPr id="69" name="Elipsa 21"/>
          <p:cNvSpPr>
            <a:spLocks noChangeArrowheads="1"/>
          </p:cNvSpPr>
          <p:nvPr/>
        </p:nvSpPr>
        <p:spPr bwMode="auto">
          <a:xfrm>
            <a:off x="6055496" y="2683180"/>
            <a:ext cx="1800000" cy="1800000"/>
          </a:xfrm>
          <a:prstGeom prst="ellipse">
            <a:avLst/>
          </a:prstGeom>
          <a:solidFill>
            <a:srgbClr val="A70331">
              <a:alpha val="39999"/>
            </a:srgbClr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Pravokotnik 69"/>
          <p:cNvSpPr/>
          <p:nvPr/>
        </p:nvSpPr>
        <p:spPr>
          <a:xfrm>
            <a:off x="6141505" y="2933917"/>
            <a:ext cx="162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28 LOKACIJ,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95 NAVADNIH IN 75 ELEKTRIČNIH KOLES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1" y="4020376"/>
            <a:ext cx="4097796" cy="259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75" y="4204054"/>
            <a:ext cx="3970649" cy="264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lika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730" y="-1261724"/>
            <a:ext cx="5182371" cy="5182371"/>
          </a:xfrm>
          <a:prstGeom prst="rect">
            <a:avLst/>
          </a:prstGeom>
        </p:spPr>
      </p:pic>
      <p:cxnSp>
        <p:nvCxnSpPr>
          <p:cNvPr id="31" name="Raven povezovalnik 30"/>
          <p:cNvCxnSpPr/>
          <p:nvPr/>
        </p:nvCxnSpPr>
        <p:spPr bwMode="auto">
          <a:xfrm flipV="1">
            <a:off x="458469" y="2548638"/>
            <a:ext cx="2359560" cy="15642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Elipsa 21"/>
          <p:cNvSpPr>
            <a:spLocks noChangeArrowheads="1"/>
          </p:cNvSpPr>
          <p:nvPr/>
        </p:nvSpPr>
        <p:spPr bwMode="auto">
          <a:xfrm>
            <a:off x="9094977" y="2094318"/>
            <a:ext cx="1620000" cy="162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1" name="Pravokotnik 20"/>
          <p:cNvSpPr/>
          <p:nvPr/>
        </p:nvSpPr>
        <p:spPr>
          <a:xfrm>
            <a:off x="9094977" y="2294822"/>
            <a:ext cx="164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OD LETA 2017 PO MESTNEM JEDRU</a:t>
            </a:r>
            <a:endParaRPr lang="sl-SI" sz="20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Elipsa 21"/>
          <p:cNvSpPr>
            <a:spLocks noChangeArrowheads="1"/>
          </p:cNvSpPr>
          <p:nvPr/>
        </p:nvSpPr>
        <p:spPr bwMode="auto">
          <a:xfrm>
            <a:off x="10200245" y="758672"/>
            <a:ext cx="1909486" cy="198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7" name="Pravokotnik 16"/>
          <p:cNvSpPr/>
          <p:nvPr/>
        </p:nvSpPr>
        <p:spPr>
          <a:xfrm>
            <a:off x="10369373" y="933064"/>
            <a:ext cx="15885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PRED PANDEMIJO CCA 2400 POTNIKOV/MESEC</a:t>
            </a:r>
            <a:endParaRPr lang="sl-SI" sz="20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4738" y="2937584"/>
            <a:ext cx="4537849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2800" b="1" dirty="0" smtClean="0">
                <a:solidFill>
                  <a:srgbClr val="A70331"/>
                </a:solidFill>
                <a:latin typeface="Calibri" panose="020F0502020204030204" pitchFamily="34" charset="0"/>
              </a:rPr>
              <a:t>SOUPORABA VOZIL</a:t>
            </a:r>
            <a:endParaRPr lang="sl-SI" altLang="sl-SI" sz="28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Raven povezovalnik 4"/>
          <p:cNvCxnSpPr/>
          <p:nvPr/>
        </p:nvCxnSpPr>
        <p:spPr bwMode="auto">
          <a:xfrm flipV="1">
            <a:off x="314739" y="3394225"/>
            <a:ext cx="2919528" cy="15836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lipsa 21"/>
          <p:cNvSpPr>
            <a:spLocks noChangeArrowheads="1"/>
          </p:cNvSpPr>
          <p:nvPr/>
        </p:nvSpPr>
        <p:spPr bwMode="auto">
          <a:xfrm>
            <a:off x="4728068" y="4408188"/>
            <a:ext cx="2412000" cy="234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8" name="Pravokotnik 7"/>
          <p:cNvSpPr/>
          <p:nvPr/>
        </p:nvSpPr>
        <p:spPr>
          <a:xfrm>
            <a:off x="4691424" y="4677152"/>
            <a:ext cx="2485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22 PARKIRNIH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MEST ZA CAR </a:t>
            </a:r>
            <a:r>
              <a:rPr lang="sl-SI" sz="2000" b="1" kern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SHARING</a:t>
            </a: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 SOUPORABO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E-VOZIL - SISTEM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AVANT2GO</a:t>
            </a:r>
            <a:endParaRPr lang="sl-SI" sz="20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469467" y="2868775"/>
            <a:ext cx="1526100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2800" b="1" dirty="0" err="1" smtClean="0">
                <a:solidFill>
                  <a:srgbClr val="A70331"/>
                </a:solidFill>
                <a:latin typeface="Calibri" panose="020F0502020204030204" pitchFamily="34" charset="0"/>
              </a:rPr>
              <a:t>KRANVAJ</a:t>
            </a:r>
            <a:endParaRPr lang="sl-SI" altLang="sl-SI" sz="28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Raven povezovalnik 10"/>
          <p:cNvCxnSpPr/>
          <p:nvPr/>
        </p:nvCxnSpPr>
        <p:spPr bwMode="auto">
          <a:xfrm>
            <a:off x="7469467" y="3382546"/>
            <a:ext cx="1440181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82" y="3571312"/>
            <a:ext cx="4022180" cy="3015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lipsa 21"/>
          <p:cNvSpPr>
            <a:spLocks noChangeArrowheads="1"/>
          </p:cNvSpPr>
          <p:nvPr/>
        </p:nvSpPr>
        <p:spPr bwMode="auto">
          <a:xfrm>
            <a:off x="4489623" y="608817"/>
            <a:ext cx="2160000" cy="216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42" name="Označba mesta vsebine 1"/>
          <p:cNvSpPr txBox="1">
            <a:spLocks/>
          </p:cNvSpPr>
          <p:nvPr/>
        </p:nvSpPr>
        <p:spPr bwMode="auto">
          <a:xfrm>
            <a:off x="4527620" y="1067017"/>
            <a:ext cx="188747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defTabSz="598488">
              <a:lnSpc>
                <a:spcPct val="96000"/>
              </a:lnSpc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0938" indent="-382588" defTabSz="598488">
              <a:lnSpc>
                <a:spcPct val="96000"/>
              </a:lnSpc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25613" indent="-287338" defTabSz="598488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75" indent="-287338" defTabSz="598488">
              <a:lnSpc>
                <a:spcPct val="96000"/>
              </a:lnSpc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78138" indent="-287338" defTabSz="598488">
              <a:lnSpc>
                <a:spcPct val="96000"/>
              </a:lnSpc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353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925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497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069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  <a:defRPr/>
            </a:pP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245 </a:t>
            </a:r>
            <a:endParaRPr lang="sl-SI" altLang="sl-SI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sl-SI" altLang="sl-SI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KOLES, VEČ KOT POLOVICA E-KOLES</a:t>
            </a:r>
            <a:endParaRPr lang="sl-SI" altLang="sl-SI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Elipsa 21"/>
          <p:cNvSpPr>
            <a:spLocks noChangeArrowheads="1"/>
          </p:cNvSpPr>
          <p:nvPr/>
        </p:nvSpPr>
        <p:spPr bwMode="auto">
          <a:xfrm>
            <a:off x="3008022" y="1420621"/>
            <a:ext cx="1620000" cy="162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44" name="Označba mesta vsebine 1"/>
          <p:cNvSpPr txBox="1">
            <a:spLocks/>
          </p:cNvSpPr>
          <p:nvPr/>
        </p:nvSpPr>
        <p:spPr bwMode="auto">
          <a:xfrm>
            <a:off x="2764258" y="1880854"/>
            <a:ext cx="1887473" cy="90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defTabSz="598488">
              <a:lnSpc>
                <a:spcPct val="96000"/>
              </a:lnSpc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0938" indent="-382588" defTabSz="598488">
              <a:lnSpc>
                <a:spcPct val="96000"/>
              </a:lnSpc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25613" indent="-287338" defTabSz="598488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75" indent="-287338" defTabSz="598488">
              <a:lnSpc>
                <a:spcPct val="96000"/>
              </a:lnSpc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78138" indent="-287338" defTabSz="598488">
              <a:lnSpc>
                <a:spcPct val="96000"/>
              </a:lnSpc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353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925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497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069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  <a:defRPr/>
            </a:pPr>
            <a:r>
              <a:rPr 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OD </a:t>
            </a:r>
            <a:endParaRPr lang="sl-SI" sz="20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  <a:buNone/>
              <a:defRPr/>
            </a:pPr>
            <a:r>
              <a:rPr lang="sl-SI" altLang="sl-SI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LETA 2020</a:t>
            </a:r>
            <a:endParaRPr lang="sl-SI" altLang="sl-SI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Elipsa 21"/>
          <p:cNvSpPr>
            <a:spLocks noChangeArrowheads="1"/>
          </p:cNvSpPr>
          <p:nvPr/>
        </p:nvSpPr>
        <p:spPr bwMode="auto">
          <a:xfrm>
            <a:off x="6525034" y="5928"/>
            <a:ext cx="2340000" cy="234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46" name="Označba mesta vsebine 1"/>
          <p:cNvSpPr txBox="1">
            <a:spLocks/>
          </p:cNvSpPr>
          <p:nvPr/>
        </p:nvSpPr>
        <p:spPr bwMode="auto">
          <a:xfrm>
            <a:off x="6702910" y="389204"/>
            <a:ext cx="188747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defTabSz="598488">
              <a:lnSpc>
                <a:spcPct val="96000"/>
              </a:lnSpc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0938" indent="-382588" defTabSz="598488">
              <a:lnSpc>
                <a:spcPct val="96000"/>
              </a:lnSpc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25613" indent="-287338" defTabSz="598488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75" indent="-287338" defTabSz="598488">
              <a:lnSpc>
                <a:spcPct val="96000"/>
              </a:lnSpc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78138" indent="-287338" defTabSz="598488">
              <a:lnSpc>
                <a:spcPct val="96000"/>
              </a:lnSpc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353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925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497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069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OBČIN: RADOVLJICA, TRŽIČ, NAKLO, JESENICE, KRANJ</a:t>
            </a:r>
            <a:endParaRPr lang="sl-SI" altLang="sl-SI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8" y="3526070"/>
            <a:ext cx="4656835" cy="31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a 21"/>
          <p:cNvSpPr>
            <a:spLocks noChangeArrowheads="1"/>
          </p:cNvSpPr>
          <p:nvPr/>
        </p:nvSpPr>
        <p:spPr bwMode="auto">
          <a:xfrm>
            <a:off x="7412657" y="3043507"/>
            <a:ext cx="1620000" cy="162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3" name="Pravokotnik 22"/>
          <p:cNvSpPr/>
          <p:nvPr/>
        </p:nvSpPr>
        <p:spPr>
          <a:xfrm>
            <a:off x="7277093" y="3259706"/>
            <a:ext cx="1909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UREJANJE DODATNIH POVRŠIN ZA PEŠCE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a 6"/>
          <p:cNvSpPr>
            <a:spLocks noChangeArrowheads="1"/>
          </p:cNvSpPr>
          <p:nvPr/>
        </p:nvSpPr>
        <p:spPr bwMode="auto">
          <a:xfrm>
            <a:off x="2884823" y="2520602"/>
            <a:ext cx="1620000" cy="1620000"/>
          </a:xfrm>
          <a:prstGeom prst="ellipse">
            <a:avLst/>
          </a:prstGeom>
          <a:solidFill>
            <a:srgbClr val="A70331">
              <a:alpha val="39999"/>
            </a:srgbClr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" name="Označba mesta vsebine 1"/>
          <p:cNvSpPr txBox="1">
            <a:spLocks/>
          </p:cNvSpPr>
          <p:nvPr/>
        </p:nvSpPr>
        <p:spPr bwMode="auto">
          <a:xfrm>
            <a:off x="2991671" y="2789320"/>
            <a:ext cx="1468096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4675" indent="-430213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9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50938" indent="-38258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  <a:latin typeface="+mn-lt"/>
                <a:cs typeface="+mn-cs"/>
              </a:defRPr>
            </a:lvl2pPr>
            <a:lvl3pPr marL="1725613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cs typeface="+mn-cs"/>
              </a:defRPr>
            </a:lvl3pPr>
            <a:lvl4pPr marL="2301875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878138" indent="-287338" algn="l" defTabSz="598488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  <a:latin typeface="+mn-lt"/>
                <a:cs typeface="+mn-cs"/>
              </a:defRPr>
            </a:lvl5pPr>
            <a:lvl6pPr marL="3487918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6pPr>
            <a:lvl7pPr marL="4097457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7pPr>
            <a:lvl8pPr marL="4706996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8pPr>
            <a:lvl9pPr marL="5316535" indent="-287838" algn="l" defTabSz="598957" rtl="0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 ZLATEM POLJU OB KOROŠKI CESTI</a:t>
            </a:r>
            <a:endParaRPr lang="sl-SI" sz="1200" b="1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3587" y="73424"/>
            <a:ext cx="2543344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2800" b="1" dirty="0" smtClean="0">
                <a:solidFill>
                  <a:srgbClr val="A70331"/>
                </a:solidFill>
                <a:latin typeface="Calibri" panose="020F0502020204030204" pitchFamily="34" charset="0"/>
              </a:rPr>
              <a:t>PARKIRIŠČE </a:t>
            </a:r>
            <a:r>
              <a:rPr lang="sl-SI" altLang="sl-SI" sz="2800" b="1" dirty="0" err="1" smtClean="0">
                <a:solidFill>
                  <a:srgbClr val="A70331"/>
                </a:solidFill>
                <a:latin typeface="Calibri" panose="020F0502020204030204" pitchFamily="34" charset="0"/>
              </a:rPr>
              <a:t>P+R</a:t>
            </a:r>
            <a:endParaRPr lang="sl-SI" altLang="sl-SI" sz="28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Raven povezovalnik 4"/>
          <p:cNvCxnSpPr/>
          <p:nvPr/>
        </p:nvCxnSpPr>
        <p:spPr bwMode="auto">
          <a:xfrm>
            <a:off x="125106" y="536653"/>
            <a:ext cx="2656327" cy="251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2"/>
          <a:stretch>
            <a:fillRect/>
          </a:stretch>
        </p:blipFill>
        <p:spPr bwMode="auto">
          <a:xfrm>
            <a:off x="257059" y="641477"/>
            <a:ext cx="2519871" cy="21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21"/>
          <p:cNvSpPr>
            <a:spLocks noChangeArrowheads="1"/>
          </p:cNvSpPr>
          <p:nvPr/>
        </p:nvSpPr>
        <p:spPr bwMode="auto">
          <a:xfrm>
            <a:off x="5115280" y="2545425"/>
            <a:ext cx="1909486" cy="1980000"/>
          </a:xfrm>
          <a:prstGeom prst="ellipse">
            <a:avLst/>
          </a:prstGeom>
          <a:solidFill>
            <a:srgbClr val="00B050">
              <a:alpha val="39999"/>
            </a:srgbClr>
          </a:solidFill>
          <a:ln w="28575" algn="ctr">
            <a:solidFill>
              <a:srgbClr val="00B05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9" name="Pravokotnik 8"/>
          <p:cNvSpPr/>
          <p:nvPr/>
        </p:nvSpPr>
        <p:spPr>
          <a:xfrm>
            <a:off x="5284408" y="2719817"/>
            <a:ext cx="15885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2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ZMANJŠATI PROMET V OŽJEM SREDIŠČU MESTA</a:t>
            </a:r>
            <a:endParaRPr lang="sl-SI" sz="20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lipsa 21"/>
          <p:cNvSpPr>
            <a:spLocks noChangeArrowheads="1"/>
          </p:cNvSpPr>
          <p:nvPr/>
        </p:nvSpPr>
        <p:spPr bwMode="auto">
          <a:xfrm>
            <a:off x="3772646" y="3870602"/>
            <a:ext cx="1909486" cy="1980000"/>
          </a:xfrm>
          <a:prstGeom prst="ellipse">
            <a:avLst/>
          </a:prstGeom>
          <a:solidFill>
            <a:srgbClr val="00B050">
              <a:alpha val="39999"/>
            </a:srgbClr>
          </a:solidFill>
          <a:ln w="28575" algn="ctr">
            <a:solidFill>
              <a:srgbClr val="00B05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1" name="Pravokotnik 10"/>
          <p:cNvSpPr/>
          <p:nvPr/>
        </p:nvSpPr>
        <p:spPr>
          <a:xfrm>
            <a:off x="3772646" y="4121938"/>
            <a:ext cx="1909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RAZBREMENITI NAJBOLJ GOSTO POSELJENA OBMOČJA ZLATEGA POLJA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Elipsa 21"/>
          <p:cNvSpPr>
            <a:spLocks noChangeArrowheads="1"/>
          </p:cNvSpPr>
          <p:nvPr/>
        </p:nvSpPr>
        <p:spPr bwMode="auto">
          <a:xfrm>
            <a:off x="143196" y="2804407"/>
            <a:ext cx="1800000" cy="180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3" name="Pravokotnik 12"/>
          <p:cNvSpPr/>
          <p:nvPr/>
        </p:nvSpPr>
        <p:spPr>
          <a:xfrm>
            <a:off x="95792" y="2883787"/>
            <a:ext cx="1909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GRADBENO DOVOLJENJE PRIDOBLJENO, GRADNJA PREDVIDOMA LETOS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Elipsa 21"/>
          <p:cNvSpPr>
            <a:spLocks noChangeArrowheads="1"/>
          </p:cNvSpPr>
          <p:nvPr/>
        </p:nvSpPr>
        <p:spPr bwMode="auto">
          <a:xfrm>
            <a:off x="1706204" y="3489759"/>
            <a:ext cx="1620000" cy="162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5" name="Pravokotnik 14"/>
          <p:cNvSpPr/>
          <p:nvPr/>
        </p:nvSpPr>
        <p:spPr>
          <a:xfrm>
            <a:off x="1562174" y="3835891"/>
            <a:ext cx="1909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61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PARKIRNIH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MEST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značba mesta vsebine 1"/>
          <p:cNvSpPr txBox="1">
            <a:spLocks/>
          </p:cNvSpPr>
          <p:nvPr/>
        </p:nvSpPr>
        <p:spPr>
          <a:xfrm>
            <a:off x="-12071" y="5503101"/>
            <a:ext cx="5120526" cy="1332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  <p:txBody>
          <a:bodyPr/>
          <a:lstStyle>
            <a:defPPr>
              <a:defRPr lang="sl-SI"/>
            </a:defPPr>
            <a:lvl1pPr marL="574675" indent="-430213" defTabSz="598488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1150938" indent="-38258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</a:defRPr>
            </a:lvl2pPr>
            <a:lvl3pPr marL="1725613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</a:defRPr>
            </a:lvl3pPr>
            <a:lvl4pPr marL="2301875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</a:defRPr>
            </a:lvl4pPr>
            <a:lvl5pPr marL="28781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</a:defRPr>
            </a:lvl5pPr>
            <a:lvl6pPr marL="3487918" indent="-287838" defTabSz="598957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</a:defRPr>
            </a:lvl6pPr>
            <a:lvl7pPr marL="4097457" indent="-287838" defTabSz="598957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</a:defRPr>
            </a:lvl7pPr>
            <a:lvl8pPr marL="4706996" indent="-287838" defTabSz="598957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</a:defRPr>
            </a:lvl8pPr>
            <a:lvl9pPr marL="5316535" indent="-287838" defTabSz="598957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</a:defRPr>
            </a:lvl9pPr>
          </a:lstStyle>
          <a:p>
            <a:pPr marL="144462" indent="0">
              <a:buNone/>
            </a:pPr>
            <a:r>
              <a:rPr lang="sl-SI" sz="1600" dirty="0"/>
              <a:t>Nova postaja sistema izposoje koles </a:t>
            </a:r>
            <a:r>
              <a:rPr lang="sl-SI" sz="1600" dirty="0" err="1"/>
              <a:t>KRsKOLESOM</a:t>
            </a:r>
            <a:r>
              <a:rPr lang="sl-SI" sz="1600" dirty="0"/>
              <a:t>, varna kolesarnica, nadstrešnica s stojali za kolesa, </a:t>
            </a:r>
            <a:r>
              <a:rPr lang="sl-SI" sz="1600" dirty="0" err="1"/>
              <a:t>wc</a:t>
            </a:r>
            <a:r>
              <a:rPr lang="sl-SI" sz="1600" dirty="0"/>
              <a:t>, </a:t>
            </a:r>
            <a:r>
              <a:rPr lang="sl-SI" sz="1600" dirty="0" err="1"/>
              <a:t>pitnik</a:t>
            </a:r>
            <a:r>
              <a:rPr lang="sl-SI" sz="1600" dirty="0"/>
              <a:t>, klopi, parkomati, e-polnilnice za avtomobile, nova zasaditev drevoreda, ureditev zelenih površin in povezovalne poti za zaledno naselje … 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59845" y="91736"/>
            <a:ext cx="3664062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2800" b="1" dirty="0" smtClean="0">
                <a:solidFill>
                  <a:srgbClr val="A70331"/>
                </a:solidFill>
                <a:latin typeface="Calibri" panose="020F0502020204030204" pitchFamily="34" charset="0"/>
              </a:rPr>
              <a:t>SPODBUJANJE HOJE</a:t>
            </a:r>
            <a:endParaRPr lang="sl-SI" altLang="sl-SI" sz="28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Raven povezovalnik 17"/>
          <p:cNvCxnSpPr/>
          <p:nvPr/>
        </p:nvCxnSpPr>
        <p:spPr bwMode="auto">
          <a:xfrm>
            <a:off x="7149457" y="536402"/>
            <a:ext cx="2825816" cy="251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52" y="677898"/>
            <a:ext cx="2379661" cy="253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2" b="6128"/>
          <a:stretch>
            <a:fillRect/>
          </a:stretch>
        </p:blipFill>
        <p:spPr bwMode="auto">
          <a:xfrm>
            <a:off x="9588632" y="677898"/>
            <a:ext cx="2410694" cy="20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značba mesta vsebine 1"/>
          <p:cNvSpPr txBox="1">
            <a:spLocks/>
          </p:cNvSpPr>
          <p:nvPr/>
        </p:nvSpPr>
        <p:spPr>
          <a:xfrm>
            <a:off x="9450163" y="2804407"/>
            <a:ext cx="2741838" cy="1144138"/>
          </a:xfrm>
          <a:prstGeom prst="rect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sl-SI"/>
            </a:defPPr>
            <a:lvl1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lvl1pPr>
          </a:lstStyle>
          <a:p>
            <a:pPr algn="ctr">
              <a:defRPr/>
            </a:pPr>
            <a:r>
              <a:rPr lang="pl-PL" b="1" kern="0" dirty="0">
                <a:solidFill>
                  <a:schemeClr val="bg1"/>
                </a:solidFill>
                <a:latin typeface="Calibri" panose="020F0502020204030204" pitchFamily="34" charset="0"/>
              </a:rPr>
              <a:t>OBMOČJE BRITOFA, GORIČ, RUČIGAJEVE IN JELENČEVE CESTE, DOSTOP V MAJDIČEV LOG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93" y="214141"/>
            <a:ext cx="3825432" cy="256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Označba mesta vsebine 1"/>
          <p:cNvSpPr txBox="1">
            <a:spLocks/>
          </p:cNvSpPr>
          <p:nvPr/>
        </p:nvSpPr>
        <p:spPr>
          <a:xfrm>
            <a:off x="9706126" y="4032337"/>
            <a:ext cx="2293200" cy="971463"/>
          </a:xfrm>
          <a:prstGeom prst="rect">
            <a:avLst/>
          </a:prstGeom>
          <a:solidFill>
            <a:srgbClr val="A70331">
              <a:alpha val="39999"/>
            </a:srgbClr>
          </a:solidFill>
          <a:ln w="19050" algn="ctr">
            <a:solidFill>
              <a:srgbClr val="C00000"/>
            </a:solidFill>
            <a:prstDash val="dash"/>
            <a:round/>
            <a:headEnd/>
            <a:tailEnd/>
          </a:ln>
          <a:extLst/>
        </p:spPr>
        <p:txBody>
          <a:bodyPr/>
          <a:lstStyle>
            <a:defPPr>
              <a:defRPr lang="sl-SI"/>
            </a:defPPr>
            <a:lvl1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lvl1pPr>
          </a:lstStyle>
          <a:p>
            <a:r>
              <a:rPr lang="pl-PL" b="1" kern="0" dirty="0">
                <a:solidFill>
                  <a:schemeClr val="bg1"/>
                </a:solidFill>
                <a:latin typeface="Calibri" panose="020F0502020204030204" pitchFamily="34" charset="0"/>
              </a:rPr>
              <a:t>NAČRTI: BOBOVEK, MAJDIČEV </a:t>
            </a: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LOG, BLEIWEISOV PARK ...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864393" y="4659627"/>
            <a:ext cx="2246674" cy="604474"/>
          </a:xfrm>
        </p:spPr>
        <p:txBody>
          <a:bodyPr/>
          <a:lstStyle/>
          <a:p>
            <a:pPr algn="l" eaLnBrk="1" hangingPunct="1">
              <a:lnSpc>
                <a:spcPct val="101000"/>
              </a:lnSpc>
              <a:tabLst>
                <a:tab pos="874190" algn="l"/>
                <a:tab pos="1749819" algn="l"/>
                <a:tab pos="2625449" algn="l"/>
                <a:tab pos="3501078" algn="l"/>
                <a:tab pos="4376707" algn="l"/>
                <a:tab pos="5252337" algn="l"/>
                <a:tab pos="6127966" algn="l"/>
                <a:tab pos="7003596" algn="l"/>
                <a:tab pos="7879225" algn="l"/>
                <a:tab pos="8754855" algn="l"/>
                <a:tab pos="9630484" algn="l"/>
                <a:tab pos="10506114" algn="l"/>
              </a:tabLst>
            </a:pPr>
            <a:r>
              <a:rPr lang="sl-SI" altLang="sl-SI" sz="2800" b="1" dirty="0" smtClean="0">
                <a:solidFill>
                  <a:srgbClr val="A70331"/>
                </a:solidFill>
                <a:latin typeface="Calibri" panose="020F0502020204030204" pitchFamily="34" charset="0"/>
              </a:rPr>
              <a:t>E-MOBILNOST</a:t>
            </a:r>
            <a:endParaRPr lang="sl-SI" altLang="sl-SI" sz="2800" b="1" dirty="0">
              <a:solidFill>
                <a:srgbClr val="A7033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Raven povezovalnik 28"/>
          <p:cNvCxnSpPr/>
          <p:nvPr/>
        </p:nvCxnSpPr>
        <p:spPr bwMode="auto">
          <a:xfrm flipV="1">
            <a:off x="5874637" y="5097047"/>
            <a:ext cx="2100963" cy="25091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Elipsa 30"/>
          <p:cNvSpPr>
            <a:spLocks noChangeArrowheads="1"/>
          </p:cNvSpPr>
          <p:nvPr/>
        </p:nvSpPr>
        <p:spPr bwMode="auto">
          <a:xfrm>
            <a:off x="5942464" y="5189864"/>
            <a:ext cx="1620000" cy="1620000"/>
          </a:xfrm>
          <a:prstGeom prst="ellipse">
            <a:avLst/>
          </a:pr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2" name="Pravokotnik 31"/>
          <p:cNvSpPr/>
          <p:nvPr/>
        </p:nvSpPr>
        <p:spPr>
          <a:xfrm>
            <a:off x="5806900" y="5406063"/>
            <a:ext cx="1909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>
                <a:solidFill>
                  <a:schemeClr val="bg1"/>
                </a:solidFill>
                <a:latin typeface="Calibri" panose="020F0502020204030204" pitchFamily="34" charset="0"/>
              </a:rPr>
              <a:t>V MOK </a:t>
            </a:r>
            <a:endParaRPr lang="pl-PL" b="1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OD LANI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 POLNEM ZAMAHU</a:t>
            </a:r>
            <a:endParaRPr lang="sl-SI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značba mesta vsebine 1"/>
          <p:cNvSpPr txBox="1">
            <a:spLocks/>
          </p:cNvSpPr>
          <p:nvPr/>
        </p:nvSpPr>
        <p:spPr>
          <a:xfrm>
            <a:off x="7743468" y="5343842"/>
            <a:ext cx="4351549" cy="1144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  <p:txBody>
          <a:bodyPr/>
          <a:lstStyle>
            <a:defPPr>
              <a:defRPr lang="sl-SI"/>
            </a:defPPr>
            <a:lvl1pPr marL="144462" indent="0" defTabSz="598488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6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1150938" indent="-38258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51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700">
                <a:solidFill>
                  <a:srgbClr val="000000"/>
                </a:solidFill>
              </a:defRPr>
            </a:lvl2pPr>
            <a:lvl3pPr marL="1725613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</a:defRPr>
            </a:lvl3pPr>
            <a:lvl4pPr marL="2301875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76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</a:defRPr>
            </a:lvl4pPr>
            <a:lvl5pPr marL="2878138" indent="-287338" defTabSz="598488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600">
                <a:solidFill>
                  <a:srgbClr val="000000"/>
                </a:solidFill>
              </a:defRPr>
            </a:lvl5pPr>
            <a:lvl6pPr marL="3487918" indent="-287838" defTabSz="598957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</a:defRPr>
            </a:lvl6pPr>
            <a:lvl7pPr marL="4097457" indent="-287838" defTabSz="598957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</a:defRPr>
            </a:lvl7pPr>
            <a:lvl8pPr marL="4706996" indent="-287838" defTabSz="598957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</a:defRPr>
            </a:lvl8pPr>
            <a:lvl9pPr marL="5316535" indent="-287838" defTabSz="598957" fontAlgn="base" hangingPunct="0">
              <a:lnSpc>
                <a:spcPct val="96000"/>
              </a:lnSpc>
              <a:spcBef>
                <a:spcPct val="0"/>
              </a:spcBef>
              <a:spcAft>
                <a:spcPts val="384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666">
                <a:solidFill>
                  <a:srgbClr val="000000"/>
                </a:solidFill>
              </a:defRPr>
            </a:lvl9pPr>
          </a:lstStyle>
          <a:p>
            <a:r>
              <a:rPr lang="pl-PL" dirty="0" smtClean="0"/>
              <a:t>-    posodabljanje </a:t>
            </a:r>
            <a:r>
              <a:rPr lang="pl-PL" dirty="0"/>
              <a:t>voznega parka </a:t>
            </a:r>
            <a:r>
              <a:rPr lang="pl-PL" dirty="0" smtClean="0"/>
              <a:t>MOK </a:t>
            </a:r>
            <a:r>
              <a:rPr lang="pl-PL" dirty="0"/>
              <a:t>in </a:t>
            </a:r>
            <a:r>
              <a:rPr lang="pl-PL" dirty="0" smtClean="0"/>
              <a:t>                                                                           nekaterih </a:t>
            </a:r>
            <a:r>
              <a:rPr lang="pl-PL" dirty="0"/>
              <a:t>javnih zavodov z električnimi </a:t>
            </a:r>
            <a:r>
              <a:rPr lang="pl-PL" dirty="0" smtClean="0"/>
              <a:t>vozili</a:t>
            </a:r>
          </a:p>
          <a:p>
            <a:r>
              <a:rPr lang="sl-SI" dirty="0" smtClean="0"/>
              <a:t>-    postavljanje javnih polnilnic</a:t>
            </a:r>
          </a:p>
          <a:p>
            <a:r>
              <a:rPr lang="sl-SI" dirty="0" smtClean="0"/>
              <a:t>-    predvidena vzpostavitev sončnih elektrarn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83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1" y="1860718"/>
            <a:ext cx="12242404" cy="4997193"/>
          </a:xfrm>
          <a:prstGeom prst="rect">
            <a:avLst/>
          </a:prstGeom>
          <a:solidFill>
            <a:srgbClr val="A70331"/>
          </a:solidFill>
          <a:ln>
            <a:noFill/>
          </a:ln>
        </p:spPr>
      </p:pic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4" y="1803113"/>
            <a:ext cx="10697162" cy="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Označba mesta vsebine 2"/>
          <p:cNvSpPr>
            <a:spLocks noGrp="1"/>
          </p:cNvSpPr>
          <p:nvPr>
            <p:ph idx="1"/>
          </p:nvPr>
        </p:nvSpPr>
        <p:spPr>
          <a:xfrm>
            <a:off x="564526" y="3364196"/>
            <a:ext cx="11039909" cy="2024799"/>
          </a:xfrm>
        </p:spPr>
        <p:txBody>
          <a:bodyPr/>
          <a:lstStyle/>
          <a:p>
            <a:pPr marL="129616" indent="0" algn="ctr">
              <a:spcAft>
                <a:spcPct val="0"/>
              </a:spcAft>
              <a:buNone/>
            </a:pPr>
            <a:r>
              <a:rPr lang="sl-SI" altLang="sl-SI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ZA </a:t>
            </a:r>
            <a:r>
              <a:rPr lang="sl-SI" altLang="sl-SI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POZORNOST</a:t>
            </a:r>
            <a:endParaRPr lang="sl-SI" altLang="sl-SI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443</Words>
  <Application>Microsoft Office PowerPoint</Application>
  <PresentationFormat>Širokozaslonsko</PresentationFormat>
  <Paragraphs>81</Paragraphs>
  <Slides>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Wingdings</vt:lpstr>
      <vt:lpstr>Privzeti načrt</vt:lpstr>
      <vt:lpstr>EVROPSKI TEDEN MOBILNOSTI NOVINARSKA KONFERENCA</vt:lpstr>
      <vt:lpstr>KOLESARSKE POVEZAVE</vt:lpstr>
      <vt:lpstr>NOVE KOLESARSKE POVEZAVE – načrti </vt:lpstr>
      <vt:lpstr>CENTER TRAJNOSTNE MOBILNOSTI</vt:lpstr>
      <vt:lpstr>SOUPORABA VOZIL</vt:lpstr>
      <vt:lpstr>PARKIRIŠČE P+R</vt:lpstr>
      <vt:lpstr>PowerPointova predstavitev</vt:lpstr>
    </vt:vector>
  </TitlesOfParts>
  <Company>MOK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NOVINARSKI ZAJTRK</dc:title>
  <dc:creator>Maja Gregorc</dc:creator>
  <cp:lastModifiedBy>Mojca Finc</cp:lastModifiedBy>
  <cp:revision>35</cp:revision>
  <dcterms:created xsi:type="dcterms:W3CDTF">2021-09-15T13:37:49Z</dcterms:created>
  <dcterms:modified xsi:type="dcterms:W3CDTF">2021-09-16T06:25:13Z</dcterms:modified>
</cp:coreProperties>
</file>