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0" r:id="rId9"/>
    <p:sldId id="267" r:id="rId10"/>
    <p:sldId id="269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988" autoAdjust="0"/>
  </p:normalViewPr>
  <p:slideViewPr>
    <p:cSldViewPr showGuides="1">
      <p:cViewPr varScale="1">
        <p:scale>
          <a:sx n="95" d="100"/>
          <a:sy n="95" d="100"/>
        </p:scale>
        <p:origin x="21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EEE87-37E9-4C5C-B3BD-9F4B0029D6E9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E205E2-FF0D-47D1-81FF-293974005939}">
      <dgm:prSet phldrT="[Szöveg]" custT="1"/>
      <dgm:spPr/>
      <dgm:t>
        <a:bodyPr/>
        <a:lstStyle/>
        <a:p>
          <a:endParaRPr lang="hu-HU" sz="3000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B2C15393-0D7F-4BFF-AB7E-9F81292F60F1}" type="parTrans" cxnId="{9C85A231-74C7-40F0-BDCF-4C6CEB334650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087096E7-C0F7-4243-9AA7-26F69BB3E904}" type="sibTrans" cxnId="{9C85A231-74C7-40F0-BDCF-4C6CEB334650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3DEC6C29-445B-48E6-8F2E-1D75C53E506C}">
      <dgm:prSet phldrT="[Szöveg]" custT="1"/>
      <dgm:spPr/>
      <dgm:t>
        <a:bodyPr/>
        <a:lstStyle/>
        <a:p>
          <a:r>
            <a:rPr lang="hu-HU" sz="3000" dirty="0">
              <a:solidFill>
                <a:schemeClr val="bg1">
                  <a:lumMod val="50000"/>
                </a:schemeClr>
              </a:solidFill>
              <a:latin typeface="+mn-lt"/>
            </a:rPr>
            <a:t>našo vodo,</a:t>
          </a:r>
        </a:p>
      </dgm:t>
    </dgm:pt>
    <dgm:pt modelId="{6EAE9AAF-835F-47E3-B6ED-13232C617F98}" type="parTrans" cxnId="{482ED00E-3B7A-48B3-884C-DE2601577CCA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62CE08B-3FAE-4314-B881-160B9D188FF2}" type="sibTrans" cxnId="{482ED00E-3B7A-48B3-884C-DE2601577CCA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F117DBC9-E224-4760-B25C-9613A8D232A4}">
      <dgm:prSet phldrT="[Szöveg]" custT="1"/>
      <dgm:spPr/>
      <dgm:t>
        <a:bodyPr/>
        <a:lstStyle/>
        <a:p>
          <a:r>
            <a:rPr lang="hu-HU" sz="3000" dirty="0">
              <a:solidFill>
                <a:schemeClr val="bg1">
                  <a:lumMod val="50000"/>
                </a:schemeClr>
              </a:solidFill>
              <a:latin typeface="+mn-lt"/>
            </a:rPr>
            <a:t>našo zemljo,</a:t>
          </a:r>
        </a:p>
      </dgm:t>
    </dgm:pt>
    <dgm:pt modelId="{FEB98940-D143-4306-AC2E-FE771C1D93B2}" type="parTrans" cxnId="{3780466E-63CE-4EC1-8977-5286D9FAEE22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040292BF-758D-4CDA-A418-1CF1E587E5A8}" type="sibTrans" cxnId="{3780466E-63CE-4EC1-8977-5286D9FAEE22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2DD59FF-A4EA-4C86-911F-440680427325}">
      <dgm:prSet phldrT="[Szöveg]" custT="1"/>
      <dgm:spPr/>
      <dgm:t>
        <a:bodyPr/>
        <a:lstStyle/>
        <a:p>
          <a:r>
            <a:rPr lang="hu-HU" sz="3000" dirty="0">
              <a:solidFill>
                <a:schemeClr val="bg1">
                  <a:lumMod val="50000"/>
                </a:schemeClr>
              </a:solidFill>
              <a:latin typeface="+mn-lt"/>
            </a:rPr>
            <a:t>naš zrak,</a:t>
          </a:r>
        </a:p>
      </dgm:t>
    </dgm:pt>
    <dgm:pt modelId="{3423A12D-7F8F-4BA1-9D9C-EB8FA0ABD437}" type="parTrans" cxnId="{8710C380-7A52-4A3B-BEE3-7F014B5377BC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F5CD8D01-D1D4-4F8A-85D6-F1199603457B}" type="sibTrans" cxnId="{8710C380-7A52-4A3B-BEE3-7F014B5377BC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E1907BFC-F79C-4A1B-9096-79269CCDBE3A}">
      <dgm:prSet phldrT="[Szöveg]" custT="1"/>
      <dgm:spPr/>
      <dgm:t>
        <a:bodyPr/>
        <a:lstStyle/>
        <a:p>
          <a:r>
            <a:rPr lang="hu-HU" sz="3000" dirty="0">
              <a:solidFill>
                <a:schemeClr val="bg1">
                  <a:lumMod val="50000"/>
                </a:schemeClr>
              </a:solidFill>
              <a:latin typeface="+mn-lt"/>
            </a:rPr>
            <a:t>naše ekosisteme,</a:t>
          </a:r>
        </a:p>
      </dgm:t>
    </dgm:pt>
    <dgm:pt modelId="{0A397A59-048E-4538-A6A0-C823701AC6A9}" type="parTrans" cxnId="{9140F78B-BD6D-4975-90BC-3E659C39BFF6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28AEEF2-A67B-48CB-81EC-F1C1361F4837}" type="sibTrans" cxnId="{9140F78B-BD6D-4975-90BC-3E659C39BFF6}">
      <dgm:prSet/>
      <dgm:spPr/>
      <dgm:t>
        <a:bodyPr/>
        <a:lstStyle/>
        <a:p>
          <a:endParaRPr lang="hu-HU" sz="300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13328E3-94FA-4BC5-AB4A-9F9844CF1447}" type="pres">
      <dgm:prSet presAssocID="{376EEE87-37E9-4C5C-B3BD-9F4B0029D6E9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59567767-DF9B-40CF-BE9F-DECE35E1D059}" type="pres">
      <dgm:prSet presAssocID="{DDE205E2-FF0D-47D1-81FF-293974005939}" presName="Parent" presStyleLbl="node1" presStyleIdx="0" presStyleCnt="2">
        <dgm:presLayoutVars>
          <dgm:chMax val="4"/>
          <dgm:chPref val="3"/>
        </dgm:presLayoutVars>
      </dgm:prSet>
      <dgm:spPr/>
    </dgm:pt>
    <dgm:pt modelId="{22F2C82A-6742-4166-8EF8-C2E242F0D1AD}" type="pres">
      <dgm:prSet presAssocID="{3DEC6C29-445B-48E6-8F2E-1D75C53E506C}" presName="Accent" presStyleLbl="node1" presStyleIdx="1" presStyleCnt="2"/>
      <dgm:spPr/>
    </dgm:pt>
    <dgm:pt modelId="{96832FA5-5374-4512-AFC5-113839A5D5A6}" type="pres">
      <dgm:prSet presAssocID="{3DEC6C29-445B-48E6-8F2E-1D75C53E506C}" presName="Image1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C63A06D-30AE-4DB6-908A-8BDE07F550C3}" type="pres">
      <dgm:prSet presAssocID="{3DEC6C29-445B-48E6-8F2E-1D75C53E506C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2B48AEC-2F44-4586-9C06-03C38F24A038}" type="pres">
      <dgm:prSet presAssocID="{F117DBC9-E224-4760-B25C-9613A8D232A4}" presName="Image2" presStyleCnt="0"/>
      <dgm:spPr/>
    </dgm:pt>
    <dgm:pt modelId="{7517DFF6-7E47-41BA-B055-28BEDB74794B}" type="pres">
      <dgm:prSet presAssocID="{F117DBC9-E224-4760-B25C-9613A8D232A4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CA4776C-BA47-42A9-849F-6B54C00733B8}" type="pres">
      <dgm:prSet presAssocID="{F117DBC9-E224-4760-B25C-9613A8D232A4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2409EE7-D7AA-4FE7-880D-8E31C96B75D0}" type="pres">
      <dgm:prSet presAssocID="{12DD59FF-A4EA-4C86-911F-440680427325}" presName="Image3" presStyleCnt="0"/>
      <dgm:spPr/>
    </dgm:pt>
    <dgm:pt modelId="{FF5780AC-0B8B-4408-9AC4-62CB820C3DF5}" type="pres">
      <dgm:prSet presAssocID="{12DD59FF-A4EA-4C86-911F-440680427325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370A0B3-F319-4554-ADDF-D831653461FF}" type="pres">
      <dgm:prSet presAssocID="{12DD59FF-A4EA-4C86-911F-440680427325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A598D3E-60BD-48F7-AB8B-EB60A79D134D}" type="pres">
      <dgm:prSet presAssocID="{E1907BFC-F79C-4A1B-9096-79269CCDBE3A}" presName="Image4" presStyleCnt="0"/>
      <dgm:spPr/>
    </dgm:pt>
    <dgm:pt modelId="{7369AB54-3AF2-4DF1-80EF-356601B52C5C}" type="pres">
      <dgm:prSet presAssocID="{E1907BFC-F79C-4A1B-9096-79269CCDBE3A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47C1D94-6B7D-4DFC-A885-5E81804F3623}" type="pres">
      <dgm:prSet presAssocID="{E1907BFC-F79C-4A1B-9096-79269CCDBE3A}" presName="Child4" presStyleLbl="revTx" presStyleIdx="3" presStyleCnt="4" custScaleX="122555" custLinFactNeighborX="7891" custLinFactNeighborY="2255">
        <dgm:presLayoutVars>
          <dgm:chMax val="0"/>
          <dgm:chPref val="0"/>
          <dgm:bulletEnabled val="1"/>
        </dgm:presLayoutVars>
      </dgm:prSet>
      <dgm:spPr/>
    </dgm:pt>
  </dgm:ptLst>
  <dgm:cxnLst>
    <dgm:cxn modelId="{6150BE00-6126-49CF-8865-FB6FD2B6D02F}" type="presOf" srcId="{376EEE87-37E9-4C5C-B3BD-9F4B0029D6E9}" destId="{113328E3-94FA-4BC5-AB4A-9F9844CF1447}" srcOrd="0" destOrd="0" presId="urn:microsoft.com/office/officeart/2011/layout/RadialPictureList"/>
    <dgm:cxn modelId="{482ED00E-3B7A-48B3-884C-DE2601577CCA}" srcId="{DDE205E2-FF0D-47D1-81FF-293974005939}" destId="{3DEC6C29-445B-48E6-8F2E-1D75C53E506C}" srcOrd="0" destOrd="0" parTransId="{6EAE9AAF-835F-47E3-B6ED-13232C617F98}" sibTransId="{162CE08B-3FAE-4314-B881-160B9D188FF2}"/>
    <dgm:cxn modelId="{9C85A231-74C7-40F0-BDCF-4C6CEB334650}" srcId="{376EEE87-37E9-4C5C-B3BD-9F4B0029D6E9}" destId="{DDE205E2-FF0D-47D1-81FF-293974005939}" srcOrd="0" destOrd="0" parTransId="{B2C15393-0D7F-4BFF-AB7E-9F81292F60F1}" sibTransId="{087096E7-C0F7-4243-9AA7-26F69BB3E904}"/>
    <dgm:cxn modelId="{3780466E-63CE-4EC1-8977-5286D9FAEE22}" srcId="{DDE205E2-FF0D-47D1-81FF-293974005939}" destId="{F117DBC9-E224-4760-B25C-9613A8D232A4}" srcOrd="1" destOrd="0" parTransId="{FEB98940-D143-4306-AC2E-FE771C1D93B2}" sibTransId="{040292BF-758D-4CDA-A418-1CF1E587E5A8}"/>
    <dgm:cxn modelId="{22A90B71-9CAB-4DC9-BF34-D354EA8C7B9A}" type="presOf" srcId="{3DEC6C29-445B-48E6-8F2E-1D75C53E506C}" destId="{3C63A06D-30AE-4DB6-908A-8BDE07F550C3}" srcOrd="0" destOrd="0" presId="urn:microsoft.com/office/officeart/2011/layout/RadialPictureList"/>
    <dgm:cxn modelId="{07042A75-7E28-4576-93A6-391E230037D4}" type="presOf" srcId="{E1907BFC-F79C-4A1B-9096-79269CCDBE3A}" destId="{347C1D94-6B7D-4DFC-A885-5E81804F3623}" srcOrd="0" destOrd="0" presId="urn:microsoft.com/office/officeart/2011/layout/RadialPictureList"/>
    <dgm:cxn modelId="{8710C380-7A52-4A3B-BEE3-7F014B5377BC}" srcId="{DDE205E2-FF0D-47D1-81FF-293974005939}" destId="{12DD59FF-A4EA-4C86-911F-440680427325}" srcOrd="2" destOrd="0" parTransId="{3423A12D-7F8F-4BA1-9D9C-EB8FA0ABD437}" sibTransId="{F5CD8D01-D1D4-4F8A-85D6-F1199603457B}"/>
    <dgm:cxn modelId="{9140F78B-BD6D-4975-90BC-3E659C39BFF6}" srcId="{DDE205E2-FF0D-47D1-81FF-293974005939}" destId="{E1907BFC-F79C-4A1B-9096-79269CCDBE3A}" srcOrd="3" destOrd="0" parTransId="{0A397A59-048E-4538-A6A0-C823701AC6A9}" sibTransId="{128AEEF2-A67B-48CB-81EC-F1C1361F4837}"/>
    <dgm:cxn modelId="{BA05309E-118D-4329-9ACD-F2C9BA587706}" type="presOf" srcId="{12DD59FF-A4EA-4C86-911F-440680427325}" destId="{9370A0B3-F319-4554-ADDF-D831653461FF}" srcOrd="0" destOrd="0" presId="urn:microsoft.com/office/officeart/2011/layout/RadialPictureList"/>
    <dgm:cxn modelId="{2F6792E1-1B25-4917-A9F8-D006FF45751E}" type="presOf" srcId="{F117DBC9-E224-4760-B25C-9613A8D232A4}" destId="{6CA4776C-BA47-42A9-849F-6B54C00733B8}" srcOrd="0" destOrd="0" presId="urn:microsoft.com/office/officeart/2011/layout/RadialPictureList"/>
    <dgm:cxn modelId="{008689FF-8AA6-4241-9C84-375F707021C4}" type="presOf" srcId="{DDE205E2-FF0D-47D1-81FF-293974005939}" destId="{59567767-DF9B-40CF-BE9F-DECE35E1D059}" srcOrd="0" destOrd="0" presId="urn:microsoft.com/office/officeart/2011/layout/RadialPictureList"/>
    <dgm:cxn modelId="{D580D322-35DA-43E5-AC38-7EA1AC126D7D}" type="presParOf" srcId="{113328E3-94FA-4BC5-AB4A-9F9844CF1447}" destId="{59567767-DF9B-40CF-BE9F-DECE35E1D059}" srcOrd="0" destOrd="0" presId="urn:microsoft.com/office/officeart/2011/layout/RadialPictureList"/>
    <dgm:cxn modelId="{A6562B98-D6DB-490E-B656-7C3285E15607}" type="presParOf" srcId="{113328E3-94FA-4BC5-AB4A-9F9844CF1447}" destId="{22F2C82A-6742-4166-8EF8-C2E242F0D1AD}" srcOrd="1" destOrd="0" presId="urn:microsoft.com/office/officeart/2011/layout/RadialPictureList"/>
    <dgm:cxn modelId="{60554219-296A-4962-91C3-18270DDA14F0}" type="presParOf" srcId="{113328E3-94FA-4BC5-AB4A-9F9844CF1447}" destId="{96832FA5-5374-4512-AFC5-113839A5D5A6}" srcOrd="2" destOrd="0" presId="urn:microsoft.com/office/officeart/2011/layout/RadialPictureList"/>
    <dgm:cxn modelId="{0522C4C1-4150-41DE-B0D3-9181EDDD7882}" type="presParOf" srcId="{113328E3-94FA-4BC5-AB4A-9F9844CF1447}" destId="{3C63A06D-30AE-4DB6-908A-8BDE07F550C3}" srcOrd="3" destOrd="0" presId="urn:microsoft.com/office/officeart/2011/layout/RadialPictureList"/>
    <dgm:cxn modelId="{05EF213F-298F-4A5C-9F32-EE02CE438AC6}" type="presParOf" srcId="{113328E3-94FA-4BC5-AB4A-9F9844CF1447}" destId="{D2B48AEC-2F44-4586-9C06-03C38F24A038}" srcOrd="4" destOrd="0" presId="urn:microsoft.com/office/officeart/2011/layout/RadialPictureList"/>
    <dgm:cxn modelId="{546B8EDF-A26B-4042-8BAC-201AB8A28593}" type="presParOf" srcId="{D2B48AEC-2F44-4586-9C06-03C38F24A038}" destId="{7517DFF6-7E47-41BA-B055-28BEDB74794B}" srcOrd="0" destOrd="0" presId="urn:microsoft.com/office/officeart/2011/layout/RadialPictureList"/>
    <dgm:cxn modelId="{6777676F-6CF2-4DDB-9B15-1D199D4ACE8E}" type="presParOf" srcId="{113328E3-94FA-4BC5-AB4A-9F9844CF1447}" destId="{6CA4776C-BA47-42A9-849F-6B54C00733B8}" srcOrd="5" destOrd="0" presId="urn:microsoft.com/office/officeart/2011/layout/RadialPictureList"/>
    <dgm:cxn modelId="{F1E05979-B485-47B5-A0CE-4CB7025FD0AD}" type="presParOf" srcId="{113328E3-94FA-4BC5-AB4A-9F9844CF1447}" destId="{82409EE7-D7AA-4FE7-880D-8E31C96B75D0}" srcOrd="6" destOrd="0" presId="urn:microsoft.com/office/officeart/2011/layout/RadialPictureList"/>
    <dgm:cxn modelId="{ADB86171-5741-4D49-9F8D-B960DBEA117B}" type="presParOf" srcId="{82409EE7-D7AA-4FE7-880D-8E31C96B75D0}" destId="{FF5780AC-0B8B-4408-9AC4-62CB820C3DF5}" srcOrd="0" destOrd="0" presId="urn:microsoft.com/office/officeart/2011/layout/RadialPictureList"/>
    <dgm:cxn modelId="{26A5894E-46A2-4E8A-A441-50C45FF503CF}" type="presParOf" srcId="{113328E3-94FA-4BC5-AB4A-9F9844CF1447}" destId="{9370A0B3-F319-4554-ADDF-D831653461FF}" srcOrd="7" destOrd="0" presId="urn:microsoft.com/office/officeart/2011/layout/RadialPictureList"/>
    <dgm:cxn modelId="{C0BA8283-CFCD-494D-B5BC-FBA4115963DC}" type="presParOf" srcId="{113328E3-94FA-4BC5-AB4A-9F9844CF1447}" destId="{CA598D3E-60BD-48F7-AB8B-EB60A79D134D}" srcOrd="8" destOrd="0" presId="urn:microsoft.com/office/officeart/2011/layout/RadialPictureList"/>
    <dgm:cxn modelId="{850EEF5C-E0A9-492E-8CBA-60F21EB71AF8}" type="presParOf" srcId="{CA598D3E-60BD-48F7-AB8B-EB60A79D134D}" destId="{7369AB54-3AF2-4DF1-80EF-356601B52C5C}" srcOrd="0" destOrd="0" presId="urn:microsoft.com/office/officeart/2011/layout/RadialPictureList"/>
    <dgm:cxn modelId="{D809770A-2653-4E42-A36B-108405C441D6}" type="presParOf" srcId="{113328E3-94FA-4BC5-AB4A-9F9844CF1447}" destId="{347C1D94-6B7D-4DFC-A885-5E81804F3623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77615-5CCA-453B-AA60-904FAF61FAB6}" type="doc">
      <dgm:prSet loTypeId="urn:microsoft.com/office/officeart/2005/8/layout/cycle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EC94DA9E-B3D4-4910-A3E1-DBF066C5B890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FC06F552-C625-42E4-BFBA-D646A569237D}" type="parTrans" cxnId="{81B91D0A-8272-487A-BDD5-A1C3B766617D}">
      <dgm:prSet/>
      <dgm:spPr/>
      <dgm:t>
        <a:bodyPr/>
        <a:lstStyle/>
        <a:p>
          <a:endParaRPr lang="hu-HU"/>
        </a:p>
      </dgm:t>
    </dgm:pt>
    <dgm:pt modelId="{7492DC2E-C359-4D42-9F6F-42819A0D6A80}" type="sibTrans" cxnId="{81B91D0A-8272-487A-BDD5-A1C3B766617D}">
      <dgm:prSet/>
      <dgm:spPr/>
      <dgm:t>
        <a:bodyPr/>
        <a:lstStyle/>
        <a:p>
          <a:endParaRPr lang="hu-HU"/>
        </a:p>
      </dgm:t>
    </dgm:pt>
    <dgm:pt modelId="{3E305FD8-6D2E-42FF-A108-64E2CEA8E18E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56EEA8F0-0E00-4237-8956-A42EF1DA1934}" type="parTrans" cxnId="{7C5ED63B-44CA-4B20-9032-8620827F40EC}">
      <dgm:prSet/>
      <dgm:spPr/>
      <dgm:t>
        <a:bodyPr/>
        <a:lstStyle/>
        <a:p>
          <a:endParaRPr lang="hu-HU"/>
        </a:p>
      </dgm:t>
    </dgm:pt>
    <dgm:pt modelId="{E23BB678-E877-4AFE-A055-0C3BD895B877}" type="sibTrans" cxnId="{7C5ED63B-44CA-4B20-9032-8620827F40EC}">
      <dgm:prSet/>
      <dgm:spPr/>
      <dgm:t>
        <a:bodyPr/>
        <a:lstStyle/>
        <a:p>
          <a:endParaRPr lang="hu-HU"/>
        </a:p>
      </dgm:t>
    </dgm:pt>
    <dgm:pt modelId="{8404B932-2247-411C-A4CB-2CE360013FDC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CCE67498-EF71-4BD6-9801-4A90AF70EA73}" type="parTrans" cxnId="{0F1FA52C-580D-4702-9EA5-D498EE6EDA97}">
      <dgm:prSet/>
      <dgm:spPr/>
      <dgm:t>
        <a:bodyPr/>
        <a:lstStyle/>
        <a:p>
          <a:endParaRPr lang="hu-HU"/>
        </a:p>
      </dgm:t>
    </dgm:pt>
    <dgm:pt modelId="{8770C243-8B67-4727-BDA9-7E072F677559}" type="sibTrans" cxnId="{0F1FA52C-580D-4702-9EA5-D498EE6EDA97}">
      <dgm:prSet/>
      <dgm:spPr/>
      <dgm:t>
        <a:bodyPr/>
        <a:lstStyle/>
        <a:p>
          <a:endParaRPr lang="hu-HU"/>
        </a:p>
      </dgm:t>
    </dgm:pt>
    <dgm:pt modelId="{799E2D87-888E-48E7-9182-1813919354AA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8E6D89BC-11A4-4E02-8E4F-BD8E2FD1350E}" type="parTrans" cxnId="{13D51A18-A5F9-4808-B370-B66AD19E095A}">
      <dgm:prSet/>
      <dgm:spPr/>
      <dgm:t>
        <a:bodyPr/>
        <a:lstStyle/>
        <a:p>
          <a:endParaRPr lang="hu-HU"/>
        </a:p>
      </dgm:t>
    </dgm:pt>
    <dgm:pt modelId="{D4DCB716-1FF1-47E4-99CD-7E6CC92D33C6}" type="sibTrans" cxnId="{13D51A18-A5F9-4808-B370-B66AD19E095A}">
      <dgm:prSet/>
      <dgm:spPr/>
      <dgm:t>
        <a:bodyPr/>
        <a:lstStyle/>
        <a:p>
          <a:endParaRPr lang="hu-HU"/>
        </a:p>
      </dgm:t>
    </dgm:pt>
    <dgm:pt modelId="{6A6B4814-C444-4A87-BD97-15449D707E69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CA12162D-E248-4628-9CAA-C74BF5809E6E}" type="parTrans" cxnId="{96795F35-A506-4498-A31F-3B3ED49877AC}">
      <dgm:prSet/>
      <dgm:spPr/>
      <dgm:t>
        <a:bodyPr/>
        <a:lstStyle/>
        <a:p>
          <a:endParaRPr lang="hu-HU"/>
        </a:p>
      </dgm:t>
    </dgm:pt>
    <dgm:pt modelId="{61764E8F-ECB8-489D-AE0D-2F1B5EE6DB84}" type="sibTrans" cxnId="{96795F35-A506-4498-A31F-3B3ED49877AC}">
      <dgm:prSet/>
      <dgm:spPr/>
      <dgm:t>
        <a:bodyPr/>
        <a:lstStyle/>
        <a:p>
          <a:endParaRPr lang="hu-HU"/>
        </a:p>
      </dgm:t>
    </dgm:pt>
    <dgm:pt modelId="{75C3A4E7-5DFA-4AD8-A096-3352C71A806B}" type="pres">
      <dgm:prSet presAssocID="{7C577615-5CCA-453B-AA60-904FAF61FAB6}" presName="cycle" presStyleCnt="0">
        <dgm:presLayoutVars>
          <dgm:dir/>
          <dgm:resizeHandles val="exact"/>
        </dgm:presLayoutVars>
      </dgm:prSet>
      <dgm:spPr/>
    </dgm:pt>
    <dgm:pt modelId="{A709D4B5-B8C6-4628-8D50-5565B29DCAA7}" type="pres">
      <dgm:prSet presAssocID="{EC94DA9E-B3D4-4910-A3E1-DBF066C5B890}" presName="dummy" presStyleCnt="0"/>
      <dgm:spPr/>
    </dgm:pt>
    <dgm:pt modelId="{BA534A71-149B-47C1-B061-A099B57DA088}" type="pres">
      <dgm:prSet presAssocID="{EC94DA9E-B3D4-4910-A3E1-DBF066C5B890}" presName="node" presStyleLbl="revTx" presStyleIdx="0" presStyleCnt="5">
        <dgm:presLayoutVars>
          <dgm:bulletEnabled val="1"/>
        </dgm:presLayoutVars>
      </dgm:prSet>
      <dgm:spPr/>
    </dgm:pt>
    <dgm:pt modelId="{70ECA390-6F71-4418-8030-5110B4A892AD}" type="pres">
      <dgm:prSet presAssocID="{7492DC2E-C359-4D42-9F6F-42819A0D6A80}" presName="sibTrans" presStyleLbl="node1" presStyleIdx="0" presStyleCnt="5"/>
      <dgm:spPr/>
    </dgm:pt>
    <dgm:pt modelId="{4F196694-AF23-4FB2-9C2B-4C6DBD88544F}" type="pres">
      <dgm:prSet presAssocID="{3E305FD8-6D2E-42FF-A108-64E2CEA8E18E}" presName="dummy" presStyleCnt="0"/>
      <dgm:spPr/>
    </dgm:pt>
    <dgm:pt modelId="{F13E1ECE-0616-4C36-B7CD-006D2FE0BD12}" type="pres">
      <dgm:prSet presAssocID="{3E305FD8-6D2E-42FF-A108-64E2CEA8E18E}" presName="node" presStyleLbl="revTx" presStyleIdx="1" presStyleCnt="5">
        <dgm:presLayoutVars>
          <dgm:bulletEnabled val="1"/>
        </dgm:presLayoutVars>
      </dgm:prSet>
      <dgm:spPr/>
    </dgm:pt>
    <dgm:pt modelId="{4F884D4F-5890-412F-95DD-EBADB9DFE3E0}" type="pres">
      <dgm:prSet presAssocID="{E23BB678-E877-4AFE-A055-0C3BD895B877}" presName="sibTrans" presStyleLbl="node1" presStyleIdx="1" presStyleCnt="5"/>
      <dgm:spPr/>
    </dgm:pt>
    <dgm:pt modelId="{3EBBE131-D836-49EA-90DE-6D897B0649AE}" type="pres">
      <dgm:prSet presAssocID="{8404B932-2247-411C-A4CB-2CE360013FDC}" presName="dummy" presStyleCnt="0"/>
      <dgm:spPr/>
    </dgm:pt>
    <dgm:pt modelId="{4A0FCB31-9040-4B20-98AF-B6585571FA5D}" type="pres">
      <dgm:prSet presAssocID="{8404B932-2247-411C-A4CB-2CE360013FDC}" presName="node" presStyleLbl="revTx" presStyleIdx="2" presStyleCnt="5">
        <dgm:presLayoutVars>
          <dgm:bulletEnabled val="1"/>
        </dgm:presLayoutVars>
      </dgm:prSet>
      <dgm:spPr/>
    </dgm:pt>
    <dgm:pt modelId="{3031D88C-77CF-46DB-91F7-00776DBD8F3D}" type="pres">
      <dgm:prSet presAssocID="{8770C243-8B67-4727-BDA9-7E072F677559}" presName="sibTrans" presStyleLbl="node1" presStyleIdx="2" presStyleCnt="5"/>
      <dgm:spPr/>
    </dgm:pt>
    <dgm:pt modelId="{CDDE46FC-0FE9-4ADB-983E-5CF261F6C0CC}" type="pres">
      <dgm:prSet presAssocID="{799E2D87-888E-48E7-9182-1813919354AA}" presName="dummy" presStyleCnt="0"/>
      <dgm:spPr/>
    </dgm:pt>
    <dgm:pt modelId="{2DF1B7D1-EF42-429F-BAF5-59F711377F28}" type="pres">
      <dgm:prSet presAssocID="{799E2D87-888E-48E7-9182-1813919354AA}" presName="node" presStyleLbl="revTx" presStyleIdx="3" presStyleCnt="5">
        <dgm:presLayoutVars>
          <dgm:bulletEnabled val="1"/>
        </dgm:presLayoutVars>
      </dgm:prSet>
      <dgm:spPr/>
    </dgm:pt>
    <dgm:pt modelId="{C74831DE-2744-48C4-89DB-33B3B9260FE2}" type="pres">
      <dgm:prSet presAssocID="{D4DCB716-1FF1-47E4-99CD-7E6CC92D33C6}" presName="sibTrans" presStyleLbl="node1" presStyleIdx="3" presStyleCnt="5"/>
      <dgm:spPr/>
    </dgm:pt>
    <dgm:pt modelId="{80F73E0F-06E5-402B-A9B8-EF87D20495D6}" type="pres">
      <dgm:prSet presAssocID="{6A6B4814-C444-4A87-BD97-15449D707E69}" presName="dummy" presStyleCnt="0"/>
      <dgm:spPr/>
    </dgm:pt>
    <dgm:pt modelId="{A6EC18A4-95C6-426D-B373-FF2FD012D3F6}" type="pres">
      <dgm:prSet presAssocID="{6A6B4814-C444-4A87-BD97-15449D707E69}" presName="node" presStyleLbl="revTx" presStyleIdx="4" presStyleCnt="5">
        <dgm:presLayoutVars>
          <dgm:bulletEnabled val="1"/>
        </dgm:presLayoutVars>
      </dgm:prSet>
      <dgm:spPr/>
    </dgm:pt>
    <dgm:pt modelId="{A14EF7C7-0B98-457A-8D40-F83F8C43BF34}" type="pres">
      <dgm:prSet presAssocID="{61764E8F-ECB8-489D-AE0D-2F1B5EE6DB84}" presName="sibTrans" presStyleLbl="node1" presStyleIdx="4" presStyleCnt="5"/>
      <dgm:spPr/>
    </dgm:pt>
  </dgm:ptLst>
  <dgm:cxnLst>
    <dgm:cxn modelId="{81B91D0A-8272-487A-BDD5-A1C3B766617D}" srcId="{7C577615-5CCA-453B-AA60-904FAF61FAB6}" destId="{EC94DA9E-B3D4-4910-A3E1-DBF066C5B890}" srcOrd="0" destOrd="0" parTransId="{FC06F552-C625-42E4-BFBA-D646A569237D}" sibTransId="{7492DC2E-C359-4D42-9F6F-42819A0D6A80}"/>
    <dgm:cxn modelId="{13D51A18-A5F9-4808-B370-B66AD19E095A}" srcId="{7C577615-5CCA-453B-AA60-904FAF61FAB6}" destId="{799E2D87-888E-48E7-9182-1813919354AA}" srcOrd="3" destOrd="0" parTransId="{8E6D89BC-11A4-4E02-8E4F-BD8E2FD1350E}" sibTransId="{D4DCB716-1FF1-47E4-99CD-7E6CC92D33C6}"/>
    <dgm:cxn modelId="{0F1FA52C-580D-4702-9EA5-D498EE6EDA97}" srcId="{7C577615-5CCA-453B-AA60-904FAF61FAB6}" destId="{8404B932-2247-411C-A4CB-2CE360013FDC}" srcOrd="2" destOrd="0" parTransId="{CCE67498-EF71-4BD6-9801-4A90AF70EA73}" sibTransId="{8770C243-8B67-4727-BDA9-7E072F677559}"/>
    <dgm:cxn modelId="{96795F35-A506-4498-A31F-3B3ED49877AC}" srcId="{7C577615-5CCA-453B-AA60-904FAF61FAB6}" destId="{6A6B4814-C444-4A87-BD97-15449D707E69}" srcOrd="4" destOrd="0" parTransId="{CA12162D-E248-4628-9CAA-C74BF5809E6E}" sibTransId="{61764E8F-ECB8-489D-AE0D-2F1B5EE6DB84}"/>
    <dgm:cxn modelId="{7C5ED63B-44CA-4B20-9032-8620827F40EC}" srcId="{7C577615-5CCA-453B-AA60-904FAF61FAB6}" destId="{3E305FD8-6D2E-42FF-A108-64E2CEA8E18E}" srcOrd="1" destOrd="0" parTransId="{56EEA8F0-0E00-4237-8956-A42EF1DA1934}" sibTransId="{E23BB678-E877-4AFE-A055-0C3BD895B877}"/>
    <dgm:cxn modelId="{EBAFBB42-5833-461C-96F1-95DB9ED72B41}" type="presOf" srcId="{E23BB678-E877-4AFE-A055-0C3BD895B877}" destId="{4F884D4F-5890-412F-95DD-EBADB9DFE3E0}" srcOrd="0" destOrd="0" presId="urn:microsoft.com/office/officeart/2005/8/layout/cycle1"/>
    <dgm:cxn modelId="{03676B4C-E9F0-4BD2-A422-8D6AAA58C970}" type="presOf" srcId="{6A6B4814-C444-4A87-BD97-15449D707E69}" destId="{A6EC18A4-95C6-426D-B373-FF2FD012D3F6}" srcOrd="0" destOrd="0" presId="urn:microsoft.com/office/officeart/2005/8/layout/cycle1"/>
    <dgm:cxn modelId="{77A5A450-CF63-4E98-B169-85490FCE6388}" type="presOf" srcId="{8770C243-8B67-4727-BDA9-7E072F677559}" destId="{3031D88C-77CF-46DB-91F7-00776DBD8F3D}" srcOrd="0" destOrd="0" presId="urn:microsoft.com/office/officeart/2005/8/layout/cycle1"/>
    <dgm:cxn modelId="{DE4BCC54-6195-49FE-B6E4-50125F4A5B00}" type="presOf" srcId="{799E2D87-888E-48E7-9182-1813919354AA}" destId="{2DF1B7D1-EF42-429F-BAF5-59F711377F28}" srcOrd="0" destOrd="0" presId="urn:microsoft.com/office/officeart/2005/8/layout/cycle1"/>
    <dgm:cxn modelId="{417E157B-38F8-4348-9638-2B2E20DD4BCC}" type="presOf" srcId="{7C577615-5CCA-453B-AA60-904FAF61FAB6}" destId="{75C3A4E7-5DFA-4AD8-A096-3352C71A806B}" srcOrd="0" destOrd="0" presId="urn:microsoft.com/office/officeart/2005/8/layout/cycle1"/>
    <dgm:cxn modelId="{080D988F-AC02-4E1B-BD09-843662742A02}" type="presOf" srcId="{7492DC2E-C359-4D42-9F6F-42819A0D6A80}" destId="{70ECA390-6F71-4418-8030-5110B4A892AD}" srcOrd="0" destOrd="0" presId="urn:microsoft.com/office/officeart/2005/8/layout/cycle1"/>
    <dgm:cxn modelId="{24FBDCB4-EE0D-4A01-B369-E284EBABA3E9}" type="presOf" srcId="{8404B932-2247-411C-A4CB-2CE360013FDC}" destId="{4A0FCB31-9040-4B20-98AF-B6585571FA5D}" srcOrd="0" destOrd="0" presId="urn:microsoft.com/office/officeart/2005/8/layout/cycle1"/>
    <dgm:cxn modelId="{C8BD26B9-51F3-4A5C-81EC-DA79360D04C9}" type="presOf" srcId="{61764E8F-ECB8-489D-AE0D-2F1B5EE6DB84}" destId="{A14EF7C7-0B98-457A-8D40-F83F8C43BF34}" srcOrd="0" destOrd="0" presId="urn:microsoft.com/office/officeart/2005/8/layout/cycle1"/>
    <dgm:cxn modelId="{612F1AC1-92E5-49FF-8861-46AE6724F9DB}" type="presOf" srcId="{3E305FD8-6D2E-42FF-A108-64E2CEA8E18E}" destId="{F13E1ECE-0616-4C36-B7CD-006D2FE0BD12}" srcOrd="0" destOrd="0" presId="urn:microsoft.com/office/officeart/2005/8/layout/cycle1"/>
    <dgm:cxn modelId="{1ACAFEEB-0052-48C2-AF85-EACF01B3FC49}" type="presOf" srcId="{EC94DA9E-B3D4-4910-A3E1-DBF066C5B890}" destId="{BA534A71-149B-47C1-B061-A099B57DA088}" srcOrd="0" destOrd="0" presId="urn:microsoft.com/office/officeart/2005/8/layout/cycle1"/>
    <dgm:cxn modelId="{BC679BF5-7BDE-4790-A1F8-E79EEF46627C}" type="presOf" srcId="{D4DCB716-1FF1-47E4-99CD-7E6CC92D33C6}" destId="{C74831DE-2744-48C4-89DB-33B3B9260FE2}" srcOrd="0" destOrd="0" presId="urn:microsoft.com/office/officeart/2005/8/layout/cycle1"/>
    <dgm:cxn modelId="{E3E7A04E-25B5-4CE7-AA31-97C2888B7136}" type="presParOf" srcId="{75C3A4E7-5DFA-4AD8-A096-3352C71A806B}" destId="{A709D4B5-B8C6-4628-8D50-5565B29DCAA7}" srcOrd="0" destOrd="0" presId="urn:microsoft.com/office/officeart/2005/8/layout/cycle1"/>
    <dgm:cxn modelId="{59D73FB2-DAF0-4558-B937-72E45D7F7A7D}" type="presParOf" srcId="{75C3A4E7-5DFA-4AD8-A096-3352C71A806B}" destId="{BA534A71-149B-47C1-B061-A099B57DA088}" srcOrd="1" destOrd="0" presId="urn:microsoft.com/office/officeart/2005/8/layout/cycle1"/>
    <dgm:cxn modelId="{074AF300-DACE-4E9A-971B-30FB1689ED54}" type="presParOf" srcId="{75C3A4E7-5DFA-4AD8-A096-3352C71A806B}" destId="{70ECA390-6F71-4418-8030-5110B4A892AD}" srcOrd="2" destOrd="0" presId="urn:microsoft.com/office/officeart/2005/8/layout/cycle1"/>
    <dgm:cxn modelId="{6DD4F5DB-3407-4F95-94A7-231D7345DC56}" type="presParOf" srcId="{75C3A4E7-5DFA-4AD8-A096-3352C71A806B}" destId="{4F196694-AF23-4FB2-9C2B-4C6DBD88544F}" srcOrd="3" destOrd="0" presId="urn:microsoft.com/office/officeart/2005/8/layout/cycle1"/>
    <dgm:cxn modelId="{4B2F19A5-7B2C-4AFC-B2CB-63F51182AFA2}" type="presParOf" srcId="{75C3A4E7-5DFA-4AD8-A096-3352C71A806B}" destId="{F13E1ECE-0616-4C36-B7CD-006D2FE0BD12}" srcOrd="4" destOrd="0" presId="urn:microsoft.com/office/officeart/2005/8/layout/cycle1"/>
    <dgm:cxn modelId="{27AFF0DB-8EA3-499C-B35D-AF57FC27095D}" type="presParOf" srcId="{75C3A4E7-5DFA-4AD8-A096-3352C71A806B}" destId="{4F884D4F-5890-412F-95DD-EBADB9DFE3E0}" srcOrd="5" destOrd="0" presId="urn:microsoft.com/office/officeart/2005/8/layout/cycle1"/>
    <dgm:cxn modelId="{CF980E04-7F1E-45F9-B7C6-8DAD68E5E3BC}" type="presParOf" srcId="{75C3A4E7-5DFA-4AD8-A096-3352C71A806B}" destId="{3EBBE131-D836-49EA-90DE-6D897B0649AE}" srcOrd="6" destOrd="0" presId="urn:microsoft.com/office/officeart/2005/8/layout/cycle1"/>
    <dgm:cxn modelId="{6DFFEC75-2CE9-4E7A-AA43-B55D92DF616A}" type="presParOf" srcId="{75C3A4E7-5DFA-4AD8-A096-3352C71A806B}" destId="{4A0FCB31-9040-4B20-98AF-B6585571FA5D}" srcOrd="7" destOrd="0" presId="urn:microsoft.com/office/officeart/2005/8/layout/cycle1"/>
    <dgm:cxn modelId="{CC3DD776-872E-4834-96BF-F685433F067F}" type="presParOf" srcId="{75C3A4E7-5DFA-4AD8-A096-3352C71A806B}" destId="{3031D88C-77CF-46DB-91F7-00776DBD8F3D}" srcOrd="8" destOrd="0" presId="urn:microsoft.com/office/officeart/2005/8/layout/cycle1"/>
    <dgm:cxn modelId="{0AFF470F-9F5B-40FC-AA19-E9C3BE3149AE}" type="presParOf" srcId="{75C3A4E7-5DFA-4AD8-A096-3352C71A806B}" destId="{CDDE46FC-0FE9-4ADB-983E-5CF261F6C0CC}" srcOrd="9" destOrd="0" presId="urn:microsoft.com/office/officeart/2005/8/layout/cycle1"/>
    <dgm:cxn modelId="{4AD34E3A-CA65-428A-AB7A-C63FA0A135DD}" type="presParOf" srcId="{75C3A4E7-5DFA-4AD8-A096-3352C71A806B}" destId="{2DF1B7D1-EF42-429F-BAF5-59F711377F28}" srcOrd="10" destOrd="0" presId="urn:microsoft.com/office/officeart/2005/8/layout/cycle1"/>
    <dgm:cxn modelId="{2C0C6AA5-BA35-4799-B397-B5E2A79C5BFB}" type="presParOf" srcId="{75C3A4E7-5DFA-4AD8-A096-3352C71A806B}" destId="{C74831DE-2744-48C4-89DB-33B3B9260FE2}" srcOrd="11" destOrd="0" presId="urn:microsoft.com/office/officeart/2005/8/layout/cycle1"/>
    <dgm:cxn modelId="{B2292B20-F334-42F0-8289-F36ECBEA1DFA}" type="presParOf" srcId="{75C3A4E7-5DFA-4AD8-A096-3352C71A806B}" destId="{80F73E0F-06E5-402B-A9B8-EF87D20495D6}" srcOrd="12" destOrd="0" presId="urn:microsoft.com/office/officeart/2005/8/layout/cycle1"/>
    <dgm:cxn modelId="{237B9B6C-0A06-4064-960C-A74BA6725915}" type="presParOf" srcId="{75C3A4E7-5DFA-4AD8-A096-3352C71A806B}" destId="{A6EC18A4-95C6-426D-B373-FF2FD012D3F6}" srcOrd="13" destOrd="0" presId="urn:microsoft.com/office/officeart/2005/8/layout/cycle1"/>
    <dgm:cxn modelId="{ED90018B-7C3B-4E90-BE59-BA80EBAB4259}" type="presParOf" srcId="{75C3A4E7-5DFA-4AD8-A096-3352C71A806B}" destId="{A14EF7C7-0B98-457A-8D40-F83F8C43BF3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67767-DF9B-40CF-BE9F-DECE35E1D059}">
      <dsp:nvSpPr>
        <dsp:cNvPr id="0" name=""/>
        <dsp:cNvSpPr/>
      </dsp:nvSpPr>
      <dsp:spPr>
        <a:xfrm>
          <a:off x="2116351" y="1453498"/>
          <a:ext cx="2276397" cy="2276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0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2449722" y="1786839"/>
        <a:ext cx="1609655" cy="1609512"/>
      </dsp:txXfrm>
    </dsp:sp>
    <dsp:sp modelId="{22F2C82A-6742-4166-8EF8-C2E242F0D1AD}">
      <dsp:nvSpPr>
        <dsp:cNvPr id="0" name=""/>
        <dsp:cNvSpPr/>
      </dsp:nvSpPr>
      <dsp:spPr>
        <a:xfrm>
          <a:off x="942729" y="187732"/>
          <a:ext cx="4588217" cy="478276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32FA5-5374-4512-AFC5-113839A5D5A6}">
      <dsp:nvSpPr>
        <dsp:cNvPr id="0" name=""/>
        <dsp:cNvSpPr/>
      </dsp:nvSpPr>
      <dsp:spPr>
        <a:xfrm>
          <a:off x="3783214" y="0"/>
          <a:ext cx="1219737" cy="121948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3A06D-30AE-4DB6-908A-8BDE07F550C3}">
      <dsp:nvSpPr>
        <dsp:cNvPr id="0" name=""/>
        <dsp:cNvSpPr/>
      </dsp:nvSpPr>
      <dsp:spPr>
        <a:xfrm>
          <a:off x="5095851" y="15601"/>
          <a:ext cx="1632777" cy="118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u-HU" sz="3000" kern="1200" dirty="0">
              <a:solidFill>
                <a:schemeClr val="bg1">
                  <a:lumMod val="50000"/>
                </a:schemeClr>
              </a:solidFill>
              <a:latin typeface="+mn-lt"/>
            </a:rPr>
            <a:t>našo vodo,</a:t>
          </a:r>
        </a:p>
      </dsp:txBody>
      <dsp:txXfrm>
        <a:off x="5095851" y="15601"/>
        <a:ext cx="1632777" cy="1180479"/>
      </dsp:txXfrm>
    </dsp:sp>
    <dsp:sp modelId="{7517DFF6-7E47-41BA-B055-28BEDB74794B}">
      <dsp:nvSpPr>
        <dsp:cNvPr id="0" name=""/>
        <dsp:cNvSpPr/>
      </dsp:nvSpPr>
      <dsp:spPr>
        <a:xfrm>
          <a:off x="4684148" y="1135756"/>
          <a:ext cx="1219737" cy="121948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4776C-BA47-42A9-849F-6B54C00733B8}">
      <dsp:nvSpPr>
        <dsp:cNvPr id="0" name=""/>
        <dsp:cNvSpPr/>
      </dsp:nvSpPr>
      <dsp:spPr>
        <a:xfrm>
          <a:off x="5993445" y="1157078"/>
          <a:ext cx="1632777" cy="118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u-HU" sz="3000" kern="1200" dirty="0">
              <a:solidFill>
                <a:schemeClr val="bg1">
                  <a:lumMod val="50000"/>
                </a:schemeClr>
              </a:solidFill>
              <a:latin typeface="+mn-lt"/>
            </a:rPr>
            <a:t>našo zemljo,</a:t>
          </a:r>
        </a:p>
      </dsp:txBody>
      <dsp:txXfrm>
        <a:off x="5993445" y="1157078"/>
        <a:ext cx="1632777" cy="1180479"/>
      </dsp:txXfrm>
    </dsp:sp>
    <dsp:sp modelId="{FF5780AC-0B8B-4408-9AC4-62CB820C3DF5}">
      <dsp:nvSpPr>
        <dsp:cNvPr id="0" name=""/>
        <dsp:cNvSpPr/>
      </dsp:nvSpPr>
      <dsp:spPr>
        <a:xfrm>
          <a:off x="4679470" y="2805589"/>
          <a:ext cx="1219737" cy="121948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0A0B3-F319-4554-ADDF-D831653461FF}">
      <dsp:nvSpPr>
        <dsp:cNvPr id="0" name=""/>
        <dsp:cNvSpPr/>
      </dsp:nvSpPr>
      <dsp:spPr>
        <a:xfrm>
          <a:off x="5993445" y="2825351"/>
          <a:ext cx="1632777" cy="118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u-HU" sz="3000" kern="1200" dirty="0">
              <a:solidFill>
                <a:schemeClr val="bg1">
                  <a:lumMod val="50000"/>
                </a:schemeClr>
              </a:solidFill>
              <a:latin typeface="+mn-lt"/>
            </a:rPr>
            <a:t>naš zrak,</a:t>
          </a:r>
        </a:p>
      </dsp:txBody>
      <dsp:txXfrm>
        <a:off x="5993445" y="2825351"/>
        <a:ext cx="1632777" cy="1180479"/>
      </dsp:txXfrm>
    </dsp:sp>
    <dsp:sp modelId="{7369AB54-3AF2-4DF1-80EF-356601B52C5C}">
      <dsp:nvSpPr>
        <dsp:cNvPr id="0" name=""/>
        <dsp:cNvSpPr/>
      </dsp:nvSpPr>
      <dsp:spPr>
        <a:xfrm>
          <a:off x="3783214" y="3980869"/>
          <a:ext cx="1219737" cy="121948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C1D94-6B7D-4DFC-A885-5E81804F3623}">
      <dsp:nvSpPr>
        <dsp:cNvPr id="0" name=""/>
        <dsp:cNvSpPr/>
      </dsp:nvSpPr>
      <dsp:spPr>
        <a:xfrm>
          <a:off x="5040557" y="4019872"/>
          <a:ext cx="2001050" cy="1180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u-HU" sz="3000" kern="1200" dirty="0">
              <a:solidFill>
                <a:schemeClr val="bg1">
                  <a:lumMod val="50000"/>
                </a:schemeClr>
              </a:solidFill>
              <a:latin typeface="+mn-lt"/>
            </a:rPr>
            <a:t>naše ekosisteme,</a:t>
          </a:r>
        </a:p>
      </dsp:txBody>
      <dsp:txXfrm>
        <a:off x="5040557" y="4019872"/>
        <a:ext cx="2001050" cy="1180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34A71-149B-47C1-B061-A099B57DA088}">
      <dsp:nvSpPr>
        <dsp:cNvPr id="0" name=""/>
        <dsp:cNvSpPr/>
      </dsp:nvSpPr>
      <dsp:spPr>
        <a:xfrm>
          <a:off x="5339662" y="47280"/>
          <a:ext cx="1603057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/>
            <a:t> </a:t>
          </a:r>
        </a:p>
      </dsp:txBody>
      <dsp:txXfrm>
        <a:off x="5339662" y="47280"/>
        <a:ext cx="1603057" cy="1603057"/>
      </dsp:txXfrm>
    </dsp:sp>
    <dsp:sp modelId="{70ECA390-6F71-4418-8030-5110B4A892AD}">
      <dsp:nvSpPr>
        <dsp:cNvPr id="0" name=""/>
        <dsp:cNvSpPr/>
      </dsp:nvSpPr>
      <dsp:spPr>
        <a:xfrm>
          <a:off x="1565058" y="467"/>
          <a:ext cx="6014898" cy="6014898"/>
        </a:xfrm>
        <a:prstGeom prst="circularArrow">
          <a:avLst>
            <a:gd name="adj1" fmla="val 5197"/>
            <a:gd name="adj2" fmla="val 335685"/>
            <a:gd name="adj3" fmla="val 21294170"/>
            <a:gd name="adj4" fmla="val 19765426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E1ECE-0616-4C36-B7CD-006D2FE0BD12}">
      <dsp:nvSpPr>
        <dsp:cNvPr id="0" name=""/>
        <dsp:cNvSpPr/>
      </dsp:nvSpPr>
      <dsp:spPr>
        <a:xfrm>
          <a:off x="6309162" y="3031093"/>
          <a:ext cx="1603057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/>
            <a:t> </a:t>
          </a:r>
        </a:p>
      </dsp:txBody>
      <dsp:txXfrm>
        <a:off x="6309162" y="3031093"/>
        <a:ext cx="1603057" cy="1603057"/>
      </dsp:txXfrm>
    </dsp:sp>
    <dsp:sp modelId="{4F884D4F-5890-412F-95DD-EBADB9DFE3E0}">
      <dsp:nvSpPr>
        <dsp:cNvPr id="0" name=""/>
        <dsp:cNvSpPr/>
      </dsp:nvSpPr>
      <dsp:spPr>
        <a:xfrm>
          <a:off x="1565058" y="467"/>
          <a:ext cx="6014898" cy="6014898"/>
        </a:xfrm>
        <a:prstGeom prst="circularArrow">
          <a:avLst>
            <a:gd name="adj1" fmla="val 5197"/>
            <a:gd name="adj2" fmla="val 335685"/>
            <a:gd name="adj3" fmla="val 4015660"/>
            <a:gd name="adj4" fmla="val 2252549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FCB31-9040-4B20-98AF-B6585571FA5D}">
      <dsp:nvSpPr>
        <dsp:cNvPr id="0" name=""/>
        <dsp:cNvSpPr/>
      </dsp:nvSpPr>
      <dsp:spPr>
        <a:xfrm>
          <a:off x="3770979" y="4875191"/>
          <a:ext cx="1603057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/>
            <a:t> </a:t>
          </a:r>
        </a:p>
      </dsp:txBody>
      <dsp:txXfrm>
        <a:off x="3770979" y="4875191"/>
        <a:ext cx="1603057" cy="1603057"/>
      </dsp:txXfrm>
    </dsp:sp>
    <dsp:sp modelId="{3031D88C-77CF-46DB-91F7-00776DBD8F3D}">
      <dsp:nvSpPr>
        <dsp:cNvPr id="0" name=""/>
        <dsp:cNvSpPr/>
      </dsp:nvSpPr>
      <dsp:spPr>
        <a:xfrm>
          <a:off x="1565058" y="467"/>
          <a:ext cx="6014898" cy="6014898"/>
        </a:xfrm>
        <a:prstGeom prst="circularArrow">
          <a:avLst>
            <a:gd name="adj1" fmla="val 5197"/>
            <a:gd name="adj2" fmla="val 335685"/>
            <a:gd name="adj3" fmla="val 8211766"/>
            <a:gd name="adj4" fmla="val 6448655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1B7D1-EF42-429F-BAF5-59F711377F28}">
      <dsp:nvSpPr>
        <dsp:cNvPr id="0" name=""/>
        <dsp:cNvSpPr/>
      </dsp:nvSpPr>
      <dsp:spPr>
        <a:xfrm>
          <a:off x="1232796" y="3031093"/>
          <a:ext cx="1603057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/>
            <a:t> </a:t>
          </a:r>
        </a:p>
      </dsp:txBody>
      <dsp:txXfrm>
        <a:off x="1232796" y="3031093"/>
        <a:ext cx="1603057" cy="1603057"/>
      </dsp:txXfrm>
    </dsp:sp>
    <dsp:sp modelId="{C74831DE-2744-48C4-89DB-33B3B9260FE2}">
      <dsp:nvSpPr>
        <dsp:cNvPr id="0" name=""/>
        <dsp:cNvSpPr/>
      </dsp:nvSpPr>
      <dsp:spPr>
        <a:xfrm>
          <a:off x="1565058" y="467"/>
          <a:ext cx="6014898" cy="6014898"/>
        </a:xfrm>
        <a:prstGeom prst="circularArrow">
          <a:avLst>
            <a:gd name="adj1" fmla="val 5197"/>
            <a:gd name="adj2" fmla="val 335685"/>
            <a:gd name="adj3" fmla="val 12298889"/>
            <a:gd name="adj4" fmla="val 10770145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C18A4-95C6-426D-B373-FF2FD012D3F6}">
      <dsp:nvSpPr>
        <dsp:cNvPr id="0" name=""/>
        <dsp:cNvSpPr/>
      </dsp:nvSpPr>
      <dsp:spPr>
        <a:xfrm>
          <a:off x="2202296" y="47280"/>
          <a:ext cx="1603057" cy="160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 dirty="0"/>
            <a:t> </a:t>
          </a:r>
        </a:p>
      </dsp:txBody>
      <dsp:txXfrm>
        <a:off x="2202296" y="47280"/>
        <a:ext cx="1603057" cy="1603057"/>
      </dsp:txXfrm>
    </dsp:sp>
    <dsp:sp modelId="{A14EF7C7-0B98-457A-8D40-F83F8C43BF34}">
      <dsp:nvSpPr>
        <dsp:cNvPr id="0" name=""/>
        <dsp:cNvSpPr/>
      </dsp:nvSpPr>
      <dsp:spPr>
        <a:xfrm>
          <a:off x="1565058" y="467"/>
          <a:ext cx="6014898" cy="6014898"/>
        </a:xfrm>
        <a:prstGeom prst="circularArrow">
          <a:avLst>
            <a:gd name="adj1" fmla="val 5197"/>
            <a:gd name="adj2" fmla="val 335685"/>
            <a:gd name="adj3" fmla="val 16866646"/>
            <a:gd name="adj4" fmla="val 15197669"/>
            <a:gd name="adj5" fmla="val 60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Sugaras képsorozat"/>
  <dgm:desc val="Egy központi gondolat köré épülő fogalmak szemléltetése. Az 1. szintű alakzat szöveget tartalmaz, a 2. szintű alakzatok pedig képekből és képfeliratokból állnak. Legfeljebb négy 2. szintű kép helyezhető el az ábrán.  A korlátozás miatt nem látható képek nem vesznek el; megfelelő elrendezésre váltva megjelennek. Az ábra kis mennyiségű 2. szintű szöveggel mutat jól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D8BB-8E22-41B7-9D48-28868E9FFB1B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40A85-D212-4370-92A9-86DE81A8E6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40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0928-689F-4BCD-B8C7-BE671C43A60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1082-B02F-4EF4-92A1-195AB25A7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22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err="1"/>
              <a:t>Predstavitev</a:t>
            </a:r>
            <a:r>
              <a:rPr lang="hu-HU" baseline="0" dirty="0"/>
              <a:t> </a:t>
            </a:r>
            <a:r>
              <a:rPr lang="hu-HU" baseline="0" dirty="0" err="1"/>
              <a:t>vam</a:t>
            </a:r>
            <a:r>
              <a:rPr lang="hu-HU" baseline="0" dirty="0"/>
              <a:t> </a:t>
            </a:r>
            <a:r>
              <a:rPr lang="hu-HU" baseline="0" dirty="0" err="1"/>
              <a:t>daje</a:t>
            </a:r>
            <a:r>
              <a:rPr lang="hu-HU" baseline="0" dirty="0"/>
              <a:t> </a:t>
            </a:r>
            <a:r>
              <a:rPr lang="hu-HU" baseline="0" dirty="0" err="1"/>
              <a:t>kratek</a:t>
            </a:r>
            <a:r>
              <a:rPr lang="hu-HU" baseline="0" dirty="0"/>
              <a:t> </a:t>
            </a:r>
            <a:r>
              <a:rPr lang="hu-HU" baseline="0" dirty="0" err="1"/>
              <a:t>uvod</a:t>
            </a:r>
            <a:r>
              <a:rPr lang="hu-HU" baseline="0" dirty="0"/>
              <a:t> v </a:t>
            </a:r>
            <a:r>
              <a:rPr lang="hu-HU" baseline="0" dirty="0" err="1"/>
              <a:t>problematiko</a:t>
            </a:r>
            <a:r>
              <a:rPr lang="hu-HU" baseline="0" dirty="0"/>
              <a:t> </a:t>
            </a:r>
            <a:r>
              <a:rPr lang="hu-HU" baseline="0" dirty="0" err="1"/>
              <a:t>odpadkov</a:t>
            </a:r>
            <a:r>
              <a:rPr lang="hu-HU" baseline="0" dirty="0"/>
              <a:t> in </a:t>
            </a:r>
            <a:r>
              <a:rPr lang="hu-HU" baseline="0" dirty="0" err="1"/>
              <a:t>občinstvo</a:t>
            </a:r>
            <a:r>
              <a:rPr lang="hu-HU" baseline="0" dirty="0"/>
              <a:t> </a:t>
            </a:r>
            <a:r>
              <a:rPr lang="hu-HU" baseline="0" dirty="0" err="1"/>
              <a:t>seznani</a:t>
            </a:r>
            <a:r>
              <a:rPr lang="hu-HU" baseline="0" dirty="0"/>
              <a:t> s </a:t>
            </a:r>
            <a:r>
              <a:rPr lang="hu-HU" baseline="0" dirty="0" err="1"/>
              <a:t>pomenom</a:t>
            </a:r>
            <a:r>
              <a:rPr lang="hu-HU" baseline="0" dirty="0"/>
              <a:t> </a:t>
            </a:r>
            <a:r>
              <a:rPr lang="hu-HU" baseline="0" dirty="0" err="1"/>
              <a:t>zmanjševanja</a:t>
            </a:r>
            <a:r>
              <a:rPr lang="hu-HU" baseline="0" dirty="0"/>
              <a:t> </a:t>
            </a:r>
            <a:r>
              <a:rPr lang="hu-HU" baseline="0" dirty="0" err="1"/>
              <a:t>odpadkov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238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Z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drugega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vidika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moramo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poskušati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zmanjšati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količino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Manj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pomeni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manj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težav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To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lahko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storimo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različne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načine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vendar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v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vsakem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primeru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potrebujemo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ustvarjalnost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Obstaja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veliko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praks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za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zmanjševanje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ki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zahtevajo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različne pristope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Najboljš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je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tist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i odpadek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ki se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sploh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ne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proizvaja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Lahko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bi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dosegli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velike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rezultate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če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bi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vsi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upali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spremeniti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svoje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vsakodnevne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navade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Zato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nam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treba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samo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zmanjšati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količine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temveč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moramo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o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pomenu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zmanjševanja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poučiti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tudi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druge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2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Ne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veste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kako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začeti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?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Najprej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se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udeležite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Evropskega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tedna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zmanjševanja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Bodite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odprti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za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nove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rešitve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in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upajte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spremeniti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227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91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Glede na statistične podatke Eurostata, povprečni Evropejec proizvede približno 500 kg gospodinjskih odpadkov na leto v Evropi. Ta številka se seveda razlikuje med državami članicami. Države z višjimi prihodki (stare članice) porabljajo več in zato proizvedejo več odpadkov kot države z nižjimi prihodki (nove članice).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93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Samo v evropskih gospodinjstvih se proizvede ogromna količina odpadkov (2,5 milijarde ton). Vendar tudi industrija, kmetijstvo in drugi gospodarski sektorji proizvedejo neizmerljive količine odpadkov.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60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Tako velika količina odpadkov ima velike vplive na okolje, ki se še multiplicirajo, če se z odpadki ne spopademo pravilno. Materiali v smeteh reagirjo z okoljem v različnih zunanjih okoliščinah (vlaga, sončna svetloba, vročina, itd.). Škodljive snovi pronicajo v zemljo in vodo. Zrak, zemlja, voda so onesnaženi, skozi njih pa smo onesnaženi flora, fauna in tudi ljudje.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07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Naš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planet ne more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večno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prenašati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tako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hudih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vplivov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V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naravi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v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bistvu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sploh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ne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moremo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govoriti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o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odpadkih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Vsi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naravni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procesi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temeljijo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krožnosti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zato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je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vsak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rezultat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nekega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p</a:t>
            </a:r>
            <a:r>
              <a:rPr lang="sl-SI" b="0" i="0" dirty="0" err="1">
                <a:solidFill>
                  <a:srgbClr val="353536"/>
                </a:solidFill>
                <a:effectLst/>
                <a:latin typeface="SeroWebPro"/>
              </a:rPr>
              <a:t>rocesa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začetek drugega procesa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Na primer, seme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pade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zemljo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vzkali 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in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postane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rastlina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Rastlino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pojedo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rastlinojede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živali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ki jih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nato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pojedo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mesojede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živali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Ko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plenilec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vrhu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prehranjevalne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verige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umre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njegovo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telo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razgradijo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drugi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organizmi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Med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procesom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razkrajanja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zemlja dobi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življenjsko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pomembna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hranila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 in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lahko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ponovno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nahrani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semena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Krog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je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torej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sklenjen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5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Odpadki našega modernega sveta motijo to krožnost. Zaradi tehnološkega razvoja ustvarjamo kompleksne materiale, ki pred tem v okolju niso obstajali in se ne morejo razgraditi (ali pa razgrajevanje ptoeka zelo počasi) v normalnih okoliščinah. Zato se začnejo nabirati in njihovo onesnaževanje, včasih celo s strupenimi materiali, začne uničevati okolje.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17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Onesnaževanje povzročamo ljudje. Proizvajamo ogromne količine odpadkov zaradi prekomerne potrošnje in porabe naravnih virov, kljub temu da so ti ekstremno omejeni. Vsak človek, vključno z vami, je odgovoren za zmanjšanje odpadkov, da lahko ustavimo onesnaževanje in izkoriščanje našega okolja. Temeljne spremembe lahko povzročimo že s spremembo naših navad. Kajti, če bi vsi na Zemlji živeli kot Evropejci, bi potrebovali 2 planeta, da bi zadostili našim potrebam.  ODPADKI SO LAHKO UPORABEN VIR – ZAČNITE Z NJIMI!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60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Najboljši odpadek je tisti, ki ga ni! Večino odpadkov lahko preprečimo, če smo na to bolj pozorni.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8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Kaj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lahko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storimo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z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?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Seveda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jih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moramo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zbirati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ločeno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in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reciklirati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Če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tega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ne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zmoremo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moramo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izkoristiti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n</a:t>
            </a:r>
            <a:r>
              <a:rPr lang="sl-SI" b="0" i="0" dirty="0" err="1">
                <a:solidFill>
                  <a:srgbClr val="353536"/>
                </a:solidFill>
                <a:effectLst/>
                <a:latin typeface="SeroWebPro"/>
              </a:rPr>
              <a:t>jihovo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energijo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S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sežiganjem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odpadkov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bi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lahko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proizvajali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toploto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in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električno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energijo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Samo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v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najslabšem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primeru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če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z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ne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moremo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ničesar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narediti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jih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sl-SI" b="0" i="0" dirty="0">
                <a:solidFill>
                  <a:srgbClr val="353536"/>
                </a:solidFill>
                <a:effectLst/>
                <a:latin typeface="SeroWebPro"/>
              </a:rPr>
              <a:t>lahko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odloži</a:t>
            </a:r>
            <a:r>
              <a:rPr lang="sl-SI" b="0" i="0" dirty="0" err="1">
                <a:solidFill>
                  <a:srgbClr val="353536"/>
                </a:solidFill>
                <a:effectLst/>
                <a:latin typeface="SeroWebPro"/>
              </a:rPr>
              <a:t>mo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na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odlagališče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metode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so le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simptomatsko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zdravljenje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problema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Težave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ne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morejo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rešiti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, to so </a:t>
            </a:r>
            <a:r>
              <a:rPr lang="en-GB" b="0" i="0" dirty="0" err="1">
                <a:solidFill>
                  <a:srgbClr val="353536"/>
                </a:solidFill>
                <a:effectLst/>
                <a:latin typeface="SeroWebPro"/>
              </a:rPr>
              <a:t>odpadki</a:t>
            </a:r>
            <a:r>
              <a:rPr lang="en-GB" b="0" i="0" dirty="0">
                <a:solidFill>
                  <a:srgbClr val="353536"/>
                </a:solidFill>
                <a:effectLst/>
                <a:latin typeface="SeroWebPro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1082-B02F-4EF4-92A1-195AB25A76E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7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9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1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6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01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02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26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0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2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75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5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71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0BA7-0FB9-471A-A858-0EEAEEF149CC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8AE7-F9D8-4009-B985-621B6BCDDE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6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etzo.gzs.si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9632" y="2679055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hu-HU" sz="6000" b="1" dirty="0" err="1">
                <a:solidFill>
                  <a:schemeClr val="accent3">
                    <a:lumMod val="50000"/>
                  </a:schemeClr>
                </a:solidFill>
              </a:rPr>
              <a:t>Skupaj</a:t>
            </a:r>
            <a:r>
              <a:rPr lang="hu-HU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6000" b="1" dirty="0" err="1">
                <a:solidFill>
                  <a:schemeClr val="accent3">
                    <a:lumMod val="50000"/>
                  </a:schemeClr>
                </a:solidFill>
              </a:rPr>
              <a:t>zmanjšajmo</a:t>
            </a:r>
            <a:r>
              <a:rPr lang="hu-HU" sz="6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6000" b="1" dirty="0" err="1">
                <a:solidFill>
                  <a:schemeClr val="accent3">
                    <a:lumMod val="50000"/>
                  </a:schemeClr>
                </a:solidFill>
              </a:rPr>
              <a:t>odpadke</a:t>
            </a:r>
            <a:r>
              <a:rPr lang="hu-HU" sz="6000" b="1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6840760" cy="1708942"/>
          </a:xfrm>
        </p:spPr>
        <p:txBody>
          <a:bodyPr/>
          <a:lstStyle/>
          <a:p>
            <a:pPr algn="r"/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Evropski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 teden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zmanjševanja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odpadkov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P:\OHU\Koordinációs főosztály\Társadalmi kapcsolatok osztály\Weblapok\_Facebook\2014-05\bigstock-Earth-In-Hands-Of-The-Family-415569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" b="3292"/>
          <a:stretch/>
        </p:blipFill>
        <p:spPr bwMode="auto">
          <a:xfrm>
            <a:off x="179513" y="3491690"/>
            <a:ext cx="3960439" cy="318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DA77304-6A99-E94E-A66B-5536EAC9D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84" y="404664"/>
            <a:ext cx="1224136" cy="17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4888" y="836712"/>
            <a:ext cx="8229600" cy="964703"/>
          </a:xfrm>
        </p:spPr>
        <p:txBody>
          <a:bodyPr/>
          <a:lstStyle/>
          <a:p>
            <a:pPr marL="0" indent="0">
              <a:buNone/>
            </a:pP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hu-HU" sz="3000" u="sng" dirty="0">
                <a:solidFill>
                  <a:schemeClr val="bg1">
                    <a:lumMod val="50000"/>
                  </a:schemeClr>
                </a:solidFill>
              </a:rPr>
              <a:t>Poskušamo preprečiti problem.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Kaj lahko storimo?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1484784"/>
            <a:ext cx="457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Lahko </a:t>
            </a: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ponovno uporabimo</a:t>
            </a: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 stvari, ki niso več v uporabi.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626718" y="4653136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Stremimo k </a:t>
            </a: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proizvajanju manj odpadkov.</a:t>
            </a:r>
            <a:endParaRPr lang="hu-HU" dirty="0"/>
          </a:p>
        </p:txBody>
      </p:sp>
      <p:pic>
        <p:nvPicPr>
          <p:cNvPr id="2051" name="Picture 3" descr="C:\Users\120194\Downloads\bigstock-Vintage-Comic-Style-Pointing-M-50429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 rot="21419990">
            <a:off x="2148345" y="395707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</a:rPr>
              <a:t>Reduce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</a:rPr>
              <a:t>!</a:t>
            </a:r>
          </a:p>
        </p:txBody>
      </p:sp>
      <p:pic>
        <p:nvPicPr>
          <p:cNvPr id="2052" name="Picture 4" descr="P:\OHU\Koordinációs főosztály\Társadalmi kapcsolatok osztály\Weblapok\_Facebook\2014-05\b_36_32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8443"/>
            <a:ext cx="3007824" cy="30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9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280" y="116632"/>
            <a:ext cx="7787208" cy="1143000"/>
          </a:xfr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Kako lahko mi zmanjšamo naše odpadke?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2315" y="-315416"/>
            <a:ext cx="4081159" cy="496855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7953828"/>
              </a:avLst>
            </a:prstTxWarp>
            <a:spAutoFit/>
          </a:bodyPr>
          <a:lstStyle/>
          <a:p>
            <a:pPr algn="ctr"/>
            <a:r>
              <a:rPr lang="hu-HU" sz="3000" dirty="0" err="1">
                <a:solidFill>
                  <a:schemeClr val="bg1">
                    <a:lumMod val="50000"/>
                  </a:schemeClr>
                </a:solidFill>
              </a:rPr>
              <a:t>Think</a:t>
            </a: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hu-HU" sz="3000" dirty="0" err="1">
                <a:solidFill>
                  <a:schemeClr val="bg1">
                    <a:lumMod val="50000"/>
                  </a:schemeClr>
                </a:solidFill>
              </a:rPr>
              <a:t>act</a:t>
            </a: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24606" y="1484784"/>
            <a:ext cx="3448442" cy="3600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83825"/>
              </a:avLst>
            </a:prstTxWarp>
            <a:spAutoFit/>
          </a:bodyPr>
          <a:lstStyle/>
          <a:p>
            <a:pPr algn="ctr"/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To je odvisno od tebe!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62658" y="5346220"/>
            <a:ext cx="7020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Sodeluj v </a:t>
            </a:r>
            <a:br>
              <a:rPr lang="hu-HU" sz="3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Evropskem tednu zmanjševanja odpadkov!</a:t>
            </a:r>
          </a:p>
        </p:txBody>
      </p:sp>
      <p:pic>
        <p:nvPicPr>
          <p:cNvPr id="3074" name="Picture 2" descr="P:\OHU\Koordinációs főosztály\Társadalmi kapcsolatok osztály\Weblapok\_Facebook\2014-04\bigstock-Hand-Pointing-At-Viewer-37802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09" y="1844824"/>
            <a:ext cx="2608173" cy="24876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20194\Pictures\dab9afe88400018580849efd97610c1b2987ad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06887"/>
            <a:ext cx="3096344" cy="42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6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OHU\Koordinációs főosztály\Társadalmi kapcsolatok osztály\Weblapok\_Facebook\2014-02\bigstock-Businessman-standing-and-gestu-45078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9" b="100000" l="17688" r="95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56007"/>
            <a:ext cx="48768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u-HU" sz="33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Nekaj nasvetov za zmanjšanje odpadkov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051720" y="1142476"/>
            <a:ext cx="2304256" cy="1328023"/>
          </a:xfrm>
          <a:prstGeom prst="wedgeRoundRectCallout">
            <a:avLst>
              <a:gd name="adj1" fmla="val 45145"/>
              <a:gd name="adj2" fmla="val 18652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Nakupuj s seznamom, da se izogneš nepotrebnim nakupom!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488360" y="2010303"/>
            <a:ext cx="2304256" cy="715089"/>
          </a:xfrm>
          <a:prstGeom prst="wedgeRoundRectCallout">
            <a:avLst>
              <a:gd name="adj1" fmla="val -51911"/>
              <a:gd name="adj2" fmla="val 19191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Izmenjaj stvari, ki jih ne potrebuješ več!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7544" y="2276872"/>
            <a:ext cx="2304256" cy="715089"/>
          </a:xfrm>
          <a:prstGeom prst="wedgeRoundRectCallout">
            <a:avLst>
              <a:gd name="adj1" fmla="val 63314"/>
              <a:gd name="adj2" fmla="val 9562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Poizkušaj popraviti, preden odvržeš!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44208" y="3938047"/>
            <a:ext cx="2304256" cy="1021556"/>
          </a:xfrm>
          <a:prstGeom prst="wedgeRoundRectCallout">
            <a:avLst>
              <a:gd name="adj1" fmla="val -61473"/>
              <a:gd name="adj2" fmla="val 9408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Izogibaj se nepotrebnemu tiskanju!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184721" y="2958235"/>
            <a:ext cx="2304256" cy="715089"/>
          </a:xfrm>
          <a:prstGeom prst="wedgeRoundRectCallout">
            <a:avLst>
              <a:gd name="adj1" fmla="val -57170"/>
              <a:gd name="adj2" fmla="val 11873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Uporabljajbombažne nakupovalne vrečke!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1520" y="3501635"/>
            <a:ext cx="2304256" cy="408623"/>
          </a:xfrm>
          <a:prstGeom prst="wedgeRoundRectCallout">
            <a:avLst>
              <a:gd name="adj1" fmla="val 57098"/>
              <a:gd name="adj2" fmla="val 1083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Dobrodelnost!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9512" y="5842337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Za dodatne informacije obiščite spletno stran </a:t>
            </a:r>
            <a:r>
              <a:rPr lang="hu-HU" sz="3000" u="sng" dirty="0">
                <a:solidFill>
                  <a:schemeClr val="accent1"/>
                </a:solidFill>
                <a:hlinkClick r:id="rId5" action="ppaction://hlinkfile"/>
              </a:rPr>
              <a:t>ETZO</a:t>
            </a: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!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488632" y="942062"/>
            <a:ext cx="2304256" cy="1021556"/>
          </a:xfrm>
          <a:prstGeom prst="wedgeRoundRectCallout">
            <a:avLst>
              <a:gd name="adj1" fmla="val -51911"/>
              <a:gd name="adj2" fmla="val 19191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Uporabi ustvarjalnost pri oživljanju stvari, ki jih ne uporabljaš več!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74873" y="4244513"/>
            <a:ext cx="2304256" cy="715089"/>
          </a:xfrm>
          <a:prstGeom prst="wedgeRoundRectCallout">
            <a:avLst>
              <a:gd name="adj1" fmla="val 57098"/>
              <a:gd name="adj2" fmla="val 10833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Ločuj odpadke, ki se jih lahko reciklira!</a:t>
            </a:r>
          </a:p>
        </p:txBody>
      </p:sp>
    </p:spTree>
    <p:extLst>
      <p:ext uri="{BB962C8B-B14F-4D97-AF65-F5344CB8AC3E}">
        <p14:creationId xmlns:p14="http://schemas.microsoft.com/office/powerpoint/2010/main" val="182899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u-HU" sz="40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Hvala</a:t>
            </a: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0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za</a:t>
            </a: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0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pozornost</a:t>
            </a: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1028" name="Picture 4" descr="P:\OHU\EWWR\Emlékeztetők, feljegyzések, jegyzőkönyvek\Képek TCT\10_15\bigstock-Diverse-Children-Standing-in-C-62232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49179"/>
            <a:ext cx="4548877" cy="42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84" y="5833904"/>
            <a:ext cx="3202567" cy="5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120194\Pictures\dab9afe88400018580849efd97610c1b2987ad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9" y="3292199"/>
            <a:ext cx="1791524" cy="24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Life+ logo_with tex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58" y="2339356"/>
            <a:ext cx="761826" cy="70164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2829B7-E9A2-9F42-8775-A23E1D817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45" y="4606351"/>
            <a:ext cx="1561587" cy="11430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4484D41D-E6FF-3847-8600-A1F19A7EE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68" y="5833904"/>
            <a:ext cx="3638764" cy="4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0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OHU\EWWR\Emlékeztetők, feljegyzések, jegyzőkönyvek\Képek TCT\Waste detective\bigstock-Businessman-Lifting-Heavy-Elep-478025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b="7843"/>
          <a:stretch/>
        </p:blipFill>
        <p:spPr bwMode="auto">
          <a:xfrm>
            <a:off x="1581352" y="291072"/>
            <a:ext cx="5981296" cy="49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238461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Povprečni Evropejec proizvede približno 500 kg gospodinjskih odpadkov na leto.</a:t>
            </a:r>
          </a:p>
        </p:txBody>
      </p:sp>
      <p:sp>
        <p:nvSpPr>
          <p:cNvPr id="7" name="Szövegdoboz 6"/>
          <p:cNvSpPr txBox="1"/>
          <p:nvPr/>
        </p:nvSpPr>
        <p:spPr>
          <a:xfrm rot="1720925">
            <a:off x="4515438" y="230344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Playbill" panose="040506030A0602020202" pitchFamily="82" charset="0"/>
              </a:rPr>
              <a:t>500 kg</a:t>
            </a:r>
          </a:p>
        </p:txBody>
      </p:sp>
    </p:spTree>
    <p:extLst>
      <p:ext uri="{BB962C8B-B14F-4D97-AF65-F5344CB8AC3E}">
        <p14:creationId xmlns:p14="http://schemas.microsoft.com/office/powerpoint/2010/main" val="3989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hu-HU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2 500 000 000 000</a:t>
            </a: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kg a.k.a</a:t>
            </a:r>
            <a:b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2,5 milijarde ton odpadkov se proizvede vsako leto v EU</a:t>
            </a:r>
          </a:p>
        </p:txBody>
      </p:sp>
      <p:pic>
        <p:nvPicPr>
          <p:cNvPr id="3074" name="Picture 2" descr="P:\OHU\EWWR\Emlékeztetők, feljegyzések, jegyzőkönyvek\Képek TCT\Newsletter Monday\bigstock-Dump-on-the-beach-of-Socotra-I-260718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" b="19411"/>
          <a:stretch/>
        </p:blipFill>
        <p:spPr bwMode="auto">
          <a:xfrm>
            <a:off x="0" y="2489929"/>
            <a:ext cx="9144000" cy="43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9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-27651"/>
            <a:ext cx="7500839" cy="1143000"/>
          </a:xfr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Odpadki so škodljivi za okolje in zdravje ljudi.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837883"/>
              </p:ext>
            </p:extLst>
          </p:nvPr>
        </p:nvGraphicFramePr>
        <p:xfrm>
          <a:off x="-2052736" y="1484784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4872" y="819070"/>
            <a:ext cx="2378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Onesnažujejo…</a:t>
            </a:r>
            <a:r>
              <a:rPr lang="hu-HU" sz="3000" dirty="0"/>
              <a:t>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29098" y="1333217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…in celo nas.</a:t>
            </a:r>
          </a:p>
        </p:txBody>
      </p:sp>
      <p:pic>
        <p:nvPicPr>
          <p:cNvPr id="4099" name="Picture 3" descr="\\ohudc\Public\OHU\Koordinációs főosztály\Társadalmi kapcsolatok osztály\Weblapok\_Facebook\2014-03\bigstock-Alarm-clock-wake-up-call-for-t-183962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t="6876" r="47758" b="-7655"/>
          <a:stretch/>
        </p:blipFill>
        <p:spPr bwMode="auto">
          <a:xfrm>
            <a:off x="35496" y="2420888"/>
            <a:ext cx="2413337" cy="33725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ohudc\Public\OHU\Koordinációs főosztály\Társadalmi kapcsolatok osztály\Weblapok\_Facebook\2014-05\bigstock-Girl-helping-clean-up-the-fore-47364445(1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21932" r="14136" b="6488"/>
          <a:stretch/>
        </p:blipFill>
        <p:spPr bwMode="auto">
          <a:xfrm>
            <a:off x="5995113" y="2447940"/>
            <a:ext cx="2593376" cy="33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8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8379650"/>
              </p:ext>
            </p:extLst>
          </p:nvPr>
        </p:nvGraphicFramePr>
        <p:xfrm>
          <a:off x="9073" y="377280"/>
          <a:ext cx="914501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5786" y="2204864"/>
            <a:ext cx="3852428" cy="2448272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Ekosistemi na zemlji temeljijo na krožnosti.</a:t>
            </a:r>
            <a:b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hu-HU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52579" y="0"/>
            <a:ext cx="2991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V naravi ni odpadkov.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84" y="4457343"/>
            <a:ext cx="2838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Rezultati vsakega naravnega procesa so začetki drugega procesa.</a:t>
            </a:r>
          </a:p>
        </p:txBody>
      </p:sp>
    </p:spTree>
    <p:extLst>
      <p:ext uri="{BB962C8B-B14F-4D97-AF65-F5344CB8AC3E}">
        <p14:creationId xmlns:p14="http://schemas.microsoft.com/office/powerpoint/2010/main" val="121938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20051"/>
            <a:ext cx="4876800" cy="32522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Človeške aktivnosti prekinjajo to kroženje.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5040" y="1529027"/>
            <a:ext cx="7345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Novi materiali (npr. plastika, gume, kovine) so se od 20. stoletja  razširili po celem svetu v okolja, kjer prej niso obstajali.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960347" y="4027130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Niso razgradljivi.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984304" y="515097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Motijo kroženje narave.</a:t>
            </a:r>
          </a:p>
        </p:txBody>
      </p:sp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3203848" y="3861048"/>
            <a:ext cx="1583690" cy="9988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sl-SI" sz="900" dirty="0">
                <a:latin typeface="Verdana"/>
                <a:ea typeface="Times New Roman"/>
              </a:rPr>
              <a:t>Ali ste vedeli, da razgradnja plastike v naravi traja 50 – 60 tisoč let?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661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4723134" cy="922114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Zemeljski viri so omejeni in mi jih še vedno zapravljamo po nepotrebnem.</a:t>
            </a:r>
          </a:p>
        </p:txBody>
      </p:sp>
      <p:pic>
        <p:nvPicPr>
          <p:cNvPr id="5122" name="Picture 2" descr="\\ohudc\Public\OHU\Koordinációs főosztály\Társadalmi kapcsolatok osztály\Weblapok\_Facebook\2014-05\bigstock-Earth-globe-with-people-255367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3477" r="6364" b="3477"/>
          <a:stretch/>
        </p:blipFill>
        <p:spPr bwMode="auto">
          <a:xfrm>
            <a:off x="114622" y="3785779"/>
            <a:ext cx="2009106" cy="20092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ohudc\Public\OHU\Koordinációs főosztály\Társadalmi kapcsolatok osztály\Weblapok\_Facebook\2014-05\bigstock-Happy-children-sitting-on-gree-447584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9" r="1981"/>
          <a:stretch/>
        </p:blipFill>
        <p:spPr bwMode="auto">
          <a:xfrm>
            <a:off x="6258426" y="44624"/>
            <a:ext cx="2850078" cy="37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32107"/>
            <a:ext cx="2120825" cy="212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1886" y="3324151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Glede na trenutne vzorce potrošnje bi potrebovali 2 Zemlji, da bi zadostili našim potrebam. 				</a:t>
            </a:r>
          </a:p>
        </p:txBody>
      </p:sp>
      <p:sp>
        <p:nvSpPr>
          <p:cNvPr id="7" name="Szövegdoboz 2"/>
          <p:cNvSpPr txBox="1">
            <a:spLocks noChangeArrowheads="1"/>
          </p:cNvSpPr>
          <p:nvPr/>
        </p:nvSpPr>
        <p:spPr bwMode="auto">
          <a:xfrm>
            <a:off x="4788024" y="5085184"/>
            <a:ext cx="1911985" cy="1274445"/>
          </a:xfrm>
          <a:prstGeom prst="roundRect">
            <a:avLst>
              <a:gd name="adj" fmla="val 21180"/>
            </a:avLst>
          </a:prstGeom>
          <a:solidFill>
            <a:srgbClr val="9BBB59">
              <a:lumMod val="40000"/>
              <a:lumOff val="60000"/>
            </a:srgbClr>
          </a:solidFill>
          <a:ln w="9525">
            <a:solidFill>
              <a:srgbClr val="9BBB59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hu-HU" sz="900" dirty="0">
                <a:effectLst/>
                <a:latin typeface="Verdana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hu-HU" sz="1100" dirty="0">
                <a:latin typeface="Verdana"/>
                <a:ea typeface="Times New Roman"/>
              </a:rPr>
              <a:t>Vsako leto porabimo </a:t>
            </a:r>
            <a:r>
              <a:rPr lang="hu-HU" sz="1100" dirty="0">
                <a:effectLst/>
                <a:latin typeface="Verdana"/>
                <a:ea typeface="Times New Roman"/>
              </a:rPr>
              <a:t>17 millijonov sodčkov nafte za izdelavo plastenk</a:t>
            </a:r>
            <a:r>
              <a:rPr lang="hu-HU" sz="1100" dirty="0">
                <a:latin typeface="Verdana"/>
                <a:ea typeface="Times New Roman"/>
              </a:rPr>
              <a:t>.</a:t>
            </a:r>
            <a:r>
              <a:rPr lang="hu-HU" sz="1100" dirty="0">
                <a:effectLst/>
                <a:latin typeface="Verdana"/>
                <a:ea typeface="Times New Roman"/>
              </a:rPr>
              <a:t> To je več kot kar 1 millijon avtomobilov porabi v enem letu!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7020272" y="4872635"/>
            <a:ext cx="1488440" cy="1004637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>
            <a:solidFill>
              <a:srgbClr val="9BBB59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100" dirty="0">
                <a:latin typeface="Verdana"/>
                <a:ea typeface="Times New Roman"/>
              </a:rPr>
              <a:t>Letno odvržemo za</a:t>
            </a:r>
            <a:r>
              <a:rPr lang="en-GB" sz="1100" dirty="0">
                <a:effectLst/>
                <a:latin typeface="Verdana"/>
                <a:ea typeface="Times New Roman"/>
              </a:rPr>
              <a:t> 30 milli</a:t>
            </a:r>
            <a:r>
              <a:rPr lang="sl-SI" sz="1100" dirty="0">
                <a:effectLst/>
                <a:latin typeface="Verdana"/>
                <a:ea typeface="Times New Roman"/>
              </a:rPr>
              <a:t>j</a:t>
            </a:r>
            <a:r>
              <a:rPr lang="en-GB" sz="1100" dirty="0">
                <a:effectLst/>
                <a:latin typeface="Verdana"/>
                <a:ea typeface="Times New Roman"/>
              </a:rPr>
              <a:t>on</a:t>
            </a:r>
            <a:r>
              <a:rPr lang="sl-SI" sz="1100" dirty="0">
                <a:effectLst/>
                <a:latin typeface="Verdana"/>
                <a:ea typeface="Times New Roman"/>
              </a:rPr>
              <a:t>ov</a:t>
            </a:r>
            <a:r>
              <a:rPr lang="en-GB" sz="1100" dirty="0">
                <a:effectLst/>
                <a:latin typeface="Verdana"/>
                <a:ea typeface="Times New Roman"/>
              </a:rPr>
              <a:t> e</a:t>
            </a:r>
            <a:r>
              <a:rPr lang="sl-SI" sz="1100" dirty="0" err="1">
                <a:effectLst/>
                <a:latin typeface="Verdana"/>
                <a:ea typeface="Times New Roman"/>
              </a:rPr>
              <a:t>vrov</a:t>
            </a:r>
            <a:r>
              <a:rPr lang="sl-SI" sz="1100" dirty="0">
                <a:effectLst/>
                <a:latin typeface="Verdana"/>
                <a:ea typeface="Times New Roman"/>
              </a:rPr>
              <a:t> pločevink</a:t>
            </a:r>
            <a:r>
              <a:rPr lang="hu-HU" sz="1100" dirty="0">
                <a:effectLst/>
                <a:latin typeface="Verdana"/>
                <a:ea typeface="Times New Roman"/>
              </a:rPr>
              <a:t>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3934148" y="2232789"/>
            <a:ext cx="1923415" cy="1052195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>
            <a:solidFill>
              <a:srgbClr val="9BBB59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100" dirty="0">
                <a:latin typeface="Verdana"/>
                <a:ea typeface="Times New Roman"/>
              </a:rPr>
              <a:t>Letna količina odpadnega papirja in lesa bi zadoščala za ogrevanje </a:t>
            </a:r>
            <a:r>
              <a:rPr lang="en-GB" sz="1100" dirty="0">
                <a:effectLst/>
                <a:latin typeface="Verdana"/>
                <a:ea typeface="Times New Roman"/>
              </a:rPr>
              <a:t>50 </a:t>
            </a:r>
            <a:r>
              <a:rPr lang="sl-SI" sz="1100" dirty="0">
                <a:effectLst/>
                <a:latin typeface="Verdana"/>
                <a:ea typeface="Times New Roman"/>
              </a:rPr>
              <a:t>milijonov</a:t>
            </a:r>
            <a:r>
              <a:rPr lang="en-GB" sz="1100" dirty="0">
                <a:effectLst/>
                <a:latin typeface="Verdana"/>
                <a:ea typeface="Times New Roman"/>
              </a:rPr>
              <a:t> </a:t>
            </a:r>
            <a:r>
              <a:rPr lang="sl-SI" sz="1100" dirty="0">
                <a:effectLst/>
                <a:latin typeface="Verdana"/>
                <a:ea typeface="Times New Roman"/>
              </a:rPr>
              <a:t>hiš za </a:t>
            </a:r>
            <a:r>
              <a:rPr lang="en-GB" sz="1100" dirty="0">
                <a:effectLst/>
                <a:latin typeface="Verdana"/>
                <a:ea typeface="Times New Roman"/>
              </a:rPr>
              <a:t>20 years</a:t>
            </a:r>
            <a:r>
              <a:rPr lang="hu-HU" sz="1100" dirty="0">
                <a:effectLst/>
                <a:latin typeface="Verdana"/>
                <a:ea typeface="Times New Roman"/>
              </a:rPr>
              <a:t>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Szövegdoboz 2"/>
          <p:cNvSpPr txBox="1">
            <a:spLocks noChangeArrowheads="1"/>
          </p:cNvSpPr>
          <p:nvPr/>
        </p:nvSpPr>
        <p:spPr bwMode="auto">
          <a:xfrm>
            <a:off x="944649" y="2095180"/>
            <a:ext cx="1923415" cy="764549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>
            <a:solidFill>
              <a:srgbClr val="9BBB59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100" dirty="0">
                <a:latin typeface="Verdana"/>
                <a:ea typeface="Times New Roman"/>
              </a:rPr>
              <a:t>1/3 proizvedene hrane na svetu je uničene ali izgubljene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27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Najboljši odpadek je tisti, ki ga ni!</a:t>
            </a:r>
          </a:p>
        </p:txBody>
      </p:sp>
      <p:sp>
        <p:nvSpPr>
          <p:cNvPr id="4" name="Nyolcszög 3"/>
          <p:cNvSpPr/>
          <p:nvPr/>
        </p:nvSpPr>
        <p:spPr>
          <a:xfrm>
            <a:off x="2915816" y="3140968"/>
            <a:ext cx="3312368" cy="3240360"/>
          </a:xfrm>
          <a:prstGeom prst="octag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034908" y="4207150"/>
            <a:ext cx="3074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418518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2663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hu-HU" sz="4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Kaj lahko naredimo z našimi odpadki?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5556" y="1196752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hu-HU" sz="3000" u="sng" dirty="0">
                <a:solidFill>
                  <a:schemeClr val="bg1">
                    <a:lumMod val="50000"/>
                  </a:schemeClr>
                </a:solidFill>
              </a:rPr>
              <a:t>Poizkusimio „zdraviti” problem</a:t>
            </a:r>
            <a:endParaRPr lang="hu-HU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5788" y="1939197"/>
            <a:ext cx="669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V najboljšem primeru lahko </a:t>
            </a: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reckliramo</a:t>
            </a: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 odpadke</a:t>
            </a:r>
            <a:endParaRPr lang="hu-HU" dirty="0"/>
          </a:p>
        </p:txBody>
      </p:sp>
      <p:pic>
        <p:nvPicPr>
          <p:cNvPr id="1026" name="Picture 2" descr="P:\OHU\EWWR\Emlékeztetők, feljegyzések, jegyzőkönyvek\Képek TCT\Food waste\bigstock-food-waste-18364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99796"/>
            <a:ext cx="2805596" cy="18713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OHU\EWWR\Emlékeztetők, feljegyzések, jegyzőkönyvek\Képek TCT\Food waste\bigstock-I-Recycle-cardboard-31134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1" y="1949313"/>
            <a:ext cx="2539742" cy="23553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366754" y="3125380"/>
            <a:ext cx="5661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Ali jih</a:t>
            </a:r>
            <a:br>
              <a:rPr lang="hu-HU" sz="3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pretvorimo v </a:t>
            </a:r>
          </a:p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energijo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2789" y="4915855"/>
            <a:ext cx="4319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bg1">
                    <a:lumMod val="50000"/>
                  </a:schemeClr>
                </a:solidFill>
              </a:rPr>
              <a:t>Kot zadnjo možnost odpadke odložimo na </a:t>
            </a:r>
            <a:r>
              <a:rPr lang="hu-HU" sz="3000" b="1" dirty="0">
                <a:solidFill>
                  <a:schemeClr val="bg1">
                    <a:lumMod val="50000"/>
                  </a:schemeClr>
                </a:solidFill>
              </a:rPr>
              <a:t>odlagališče</a:t>
            </a:r>
            <a:endParaRPr lang="hu-HU" dirty="0"/>
          </a:p>
        </p:txBody>
      </p:sp>
      <p:pic>
        <p:nvPicPr>
          <p:cNvPr id="1029" name="Picture 5" descr="C:\Users\120194\Downloads\energy recove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7911" r="9283" b="4170"/>
          <a:stretch/>
        </p:blipFill>
        <p:spPr bwMode="auto">
          <a:xfrm>
            <a:off x="6387283" y="2917815"/>
            <a:ext cx="2034176" cy="19819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18729" y="5300576"/>
            <a:ext cx="2219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Se izognemo, </a:t>
            </a:r>
          </a:p>
          <a:p>
            <a:pPr algn="ctr"/>
            <a:r>
              <a:rPr lang="hu-HU" sz="2000" dirty="0"/>
              <a:t>kadar je le mogoče!</a:t>
            </a:r>
            <a:endParaRPr lang="en-US" sz="2000" dirty="0"/>
          </a:p>
        </p:txBody>
      </p:sp>
      <p:cxnSp>
        <p:nvCxnSpPr>
          <p:cNvPr id="9" name="Egyenes összekötő nyíllal 8"/>
          <p:cNvCxnSpPr>
            <a:stCxn id="1026" idx="7"/>
          </p:cNvCxnSpPr>
          <p:nvPr/>
        </p:nvCxnSpPr>
        <p:spPr>
          <a:xfrm>
            <a:off x="6390662" y="5173843"/>
            <a:ext cx="701618" cy="199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7129762" y="4864008"/>
            <a:ext cx="274609" cy="409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1057</Words>
  <Application>Microsoft Macintosh PowerPoint</Application>
  <PresentationFormat>On-screen Show (4:3)</PresentationFormat>
  <Paragraphs>85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Gill Sans MT</vt:lpstr>
      <vt:lpstr>Playbill</vt:lpstr>
      <vt:lpstr>SeroWebPro</vt:lpstr>
      <vt:lpstr>Stencil</vt:lpstr>
      <vt:lpstr>Times New Roman</vt:lpstr>
      <vt:lpstr>Verdana</vt:lpstr>
      <vt:lpstr>Office-téma</vt:lpstr>
      <vt:lpstr>Skupaj zmanjšajmo odpadke!</vt:lpstr>
      <vt:lpstr>Povprečni Evropejec proizvede približno 500 kg gospodinjskih odpadkov na leto.</vt:lpstr>
      <vt:lpstr>2 500 000 000 000 kg a.k.a 2,5 milijarde ton odpadkov se proizvede vsako leto v EU</vt:lpstr>
      <vt:lpstr>Odpadki so škodljivi za okolje in zdravje ljudi.</vt:lpstr>
      <vt:lpstr>Ekosistemi na zemlji temeljijo na krožnosti. </vt:lpstr>
      <vt:lpstr>Človeške aktivnosti prekinjajo to kroženje.</vt:lpstr>
      <vt:lpstr>Zemeljski viri so omejeni in mi jih še vedno zapravljamo po nepotrebnem.</vt:lpstr>
      <vt:lpstr>Najboljši odpadek je tisti, ki ga ni!</vt:lpstr>
      <vt:lpstr>Kaj lahko naredimo z našimi odpadki?</vt:lpstr>
      <vt:lpstr>Kaj lahko storimo?</vt:lpstr>
      <vt:lpstr>Kako lahko mi zmanjšamo naše odpadke?</vt:lpstr>
      <vt:lpstr>Nekaj nasvetov za zmanjšanje odpadkov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detective programme</dc:title>
  <dc:creator>Horváth Ádám</dc:creator>
  <cp:lastModifiedBy>TAMAN D.O.O.</cp:lastModifiedBy>
  <cp:revision>77</cp:revision>
  <dcterms:created xsi:type="dcterms:W3CDTF">2014-10-27T08:50:13Z</dcterms:created>
  <dcterms:modified xsi:type="dcterms:W3CDTF">2021-10-19T11:44:58Z</dcterms:modified>
</cp:coreProperties>
</file>